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17" r:id="rId2"/>
    <p:sldId id="919" r:id="rId3"/>
    <p:sldId id="921" r:id="rId4"/>
    <p:sldId id="920" r:id="rId5"/>
    <p:sldId id="927" r:id="rId6"/>
    <p:sldId id="922" r:id="rId7"/>
    <p:sldId id="925" r:id="rId8"/>
    <p:sldId id="926" r:id="rId9"/>
    <p:sldId id="718" r:id="rId10"/>
    <p:sldId id="909" r:id="rId11"/>
    <p:sldId id="879" r:id="rId12"/>
    <p:sldId id="908" r:id="rId13"/>
    <p:sldId id="823" r:id="rId14"/>
    <p:sldId id="720" r:id="rId15"/>
    <p:sldId id="721" r:id="rId16"/>
    <p:sldId id="907" r:id="rId17"/>
    <p:sldId id="928" r:id="rId18"/>
    <p:sldId id="929" r:id="rId19"/>
  </p:sldIdLst>
  <p:sldSz cx="9906000" cy="7239000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9900"/>
    <a:srgbClr val="7979FF"/>
    <a:srgbClr val="B3D9FF"/>
    <a:srgbClr val="CCECFF"/>
    <a:srgbClr val="33CCFF"/>
    <a:srgbClr val="9900CC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9BD77-EA3F-4AEE-B2E1-9D357B68D9B3}" v="15" dt="2023-12-03T17:33:39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094" autoAdjust="0"/>
  </p:normalViewPr>
  <p:slideViewPr>
    <p:cSldViewPr snapToGrid="0">
      <p:cViewPr varScale="1">
        <p:scale>
          <a:sx n="90" d="100"/>
          <a:sy n="90" d="100"/>
        </p:scale>
        <p:origin x="1046" y="72"/>
      </p:cViewPr>
      <p:guideLst>
        <p:guide orient="horz" pos="22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396" y="-64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60" y="-1588"/>
            <a:ext cx="310405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191" y="-1588"/>
            <a:ext cx="310405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360" y="9678989"/>
            <a:ext cx="310405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191" y="9678989"/>
            <a:ext cx="3104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20BEEBCB-4665-469F-8989-7DD86408F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9" y="-1588"/>
            <a:ext cx="30754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601" y="-1588"/>
            <a:ext cx="30754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1525"/>
            <a:ext cx="52387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4101"/>
            <a:ext cx="5207316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3" tIns="48407" rIns="96813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9" y="9723439"/>
            <a:ext cx="30754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601" y="9723439"/>
            <a:ext cx="30754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1D658B21-429D-4B2D-99E4-B3C6796A6C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98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92CC83-4A14-483D-AF1E-6763D2FF323C}" type="slidenum">
              <a:rPr lang="fr-FR" sz="1000" smtClean="0"/>
              <a:pPr/>
              <a:t>1</a:t>
            </a:fld>
            <a:endParaRPr lang="fr-FR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49488"/>
            <a:ext cx="8420100" cy="15509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02100"/>
            <a:ext cx="6934200" cy="1849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39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89100"/>
            <a:ext cx="89154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7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0513"/>
            <a:ext cx="2228850" cy="6175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0513"/>
            <a:ext cx="6534150" cy="6175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9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1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0"/>
            <a:ext cx="6477000" cy="1206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704850" y="2014185"/>
            <a:ext cx="8972550" cy="450091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220200" y="6947430"/>
            <a:ext cx="304800" cy="2044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4AB0EA-3CC5-42F8-BED8-CB92E57F865B}" type="slidenum">
              <a:rPr lang="fr-CH" altLang="fr-FR"/>
              <a:pPr/>
              <a:t>‹N°›</a:t>
            </a:fld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" y="6960835"/>
            <a:ext cx="3136900" cy="2077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9105.01 – Pôle Exploitation &amp; Sécurité</a:t>
            </a:r>
          </a:p>
        </p:txBody>
      </p:sp>
    </p:spTree>
    <p:extLst>
      <p:ext uri="{BB962C8B-B14F-4D97-AF65-F5344CB8AC3E}">
        <p14:creationId xmlns:p14="http://schemas.microsoft.com/office/powerpoint/2010/main" val="237408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876879"/>
            <a:ext cx="8915400" cy="47767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6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886505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06587"/>
            <a:ext cx="4376738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81274"/>
            <a:ext cx="4376738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06587"/>
            <a:ext cx="4378325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81274"/>
            <a:ext cx="4378325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5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8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9219"/>
            <a:ext cx="3259138" cy="12255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974719"/>
            <a:ext cx="5537200" cy="61769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200269"/>
            <a:ext cx="3259138" cy="495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442856"/>
            <a:ext cx="5943600" cy="5984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021669"/>
            <a:ext cx="594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6041344"/>
            <a:ext cx="5943600" cy="849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3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763484" y="252686"/>
            <a:ext cx="539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Analyse et gestion des risques</a:t>
            </a:r>
            <a:r>
              <a:rPr lang="fr-CH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- R. Defert</a:t>
            </a:r>
          </a:p>
          <a:p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Section de génie civil – Master - Semestre automne 2025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745185" y="199934"/>
            <a:ext cx="19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Semaine 4</a:t>
            </a:r>
            <a:endParaRPr lang="fr-CH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Méthode d'analyse de risque II – page </a:t>
            </a:r>
            <a:fld id="{4FFD2975-C84D-4AB7-B6E6-422AFF4172AA}" type="slidenum">
              <a:rPr lang="fr-CH" sz="1200" baseline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6BE118-BF88-48A5-804E-291AEB88E67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97341"/>
            <a:ext cx="1791420" cy="775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6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sz="2400" dirty="0">
                <a:latin typeface="Verdana" pitchFamily="34" charset="0"/>
              </a:rPr>
            </a:br>
            <a:r>
              <a:rPr lang="fr-CH" sz="3600" dirty="0">
                <a:latin typeface="Verdana" pitchFamily="34" charset="0"/>
              </a:rPr>
              <a:t>Analyse et gestion de risque</a:t>
            </a:r>
            <a:br>
              <a:rPr lang="fr-CH" sz="2400" dirty="0">
                <a:latin typeface="Verdana" pitchFamily="34" charset="0"/>
              </a:rPr>
            </a:br>
            <a:r>
              <a:rPr lang="fr-CH" sz="2400" b="0" i="1" dirty="0">
                <a:latin typeface="Verdana" pitchFamily="34" charset="0"/>
              </a:rPr>
              <a:t>Risk Analysis and Management</a:t>
            </a:r>
            <a:br>
              <a:rPr lang="fr-CH" sz="2400" dirty="0">
                <a:latin typeface="Verdana" pitchFamily="34" charset="0"/>
              </a:rPr>
            </a:br>
            <a:br>
              <a:rPr lang="fr-CH" sz="2400" dirty="0"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Semaine 4 : Méthodes d’analyse de risque (partie II)</a:t>
            </a: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Exercices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897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calcul de la fréquence d'un événement redouté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Sur cet exemple, les </a:t>
            </a: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 basées sur l'accidentologie </a:t>
            </a: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remplacent la méthode de l'arbre des causes pour le calcul de fréquence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4663" b="8492"/>
          <a:stretch/>
        </p:blipFill>
        <p:spPr>
          <a:xfrm>
            <a:off x="440052" y="3480832"/>
            <a:ext cx="4625266" cy="264476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 bwMode="auto">
          <a:xfrm flipH="1">
            <a:off x="440052" y="3098307"/>
            <a:ext cx="4625266" cy="3497802"/>
          </a:xfrm>
          <a:prstGeom prst="line">
            <a:avLst/>
          </a:prstGeom>
          <a:noFill/>
          <a:ln w="825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 flipV="1">
            <a:off x="781050" y="2943225"/>
            <a:ext cx="4191000" cy="3514725"/>
          </a:xfrm>
          <a:prstGeom prst="line">
            <a:avLst/>
          </a:prstGeom>
          <a:noFill/>
          <a:ln w="825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5237825" y="4847208"/>
            <a:ext cx="1180730" cy="0"/>
          </a:xfrm>
          <a:prstGeom prst="straightConnector1">
            <a:avLst/>
          </a:prstGeom>
          <a:noFill/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36" y="5066976"/>
            <a:ext cx="2705100" cy="1685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t="22809" b="22922"/>
          <a:stretch/>
        </p:blipFill>
        <p:spPr>
          <a:xfrm>
            <a:off x="6829513" y="2761348"/>
            <a:ext cx="2821904" cy="2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541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56608"/>
              </p:ext>
            </p:extLst>
          </p:nvPr>
        </p:nvGraphicFramePr>
        <p:xfrm>
          <a:off x="704850" y="1316039"/>
          <a:ext cx="8972550" cy="5001261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63">
                <a:tc>
                  <a:txBody>
                    <a:bodyPr/>
                    <a:lstStyle>
                      <a:lvl1pPr algn="l" defTabSz="635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431800" algn="l" defTabSz="635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2095500" algn="l" defTabSz="635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2476500" algn="l" defTabSz="635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855913" algn="l" defTabSz="635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33131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7703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42275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6847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635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Essence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Propane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Chlore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Taux de fuite (évènements/wagon-citerne, par an et pour 100 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1.92.10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= 1.92.10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= 3.80.10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Volume de marchandise/an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164 895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10 255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Capacité unitaire moyenne d'un wagon-citerne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60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42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53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Nombre de wagons-citernes/an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2748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Facteur correcteur vitesse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Facteur correcteur HFO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Fréquence globale (perte de confinement de produit), par an et pour 100 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6.86 x 10</a:t>
                      </a:r>
                      <a:r>
                        <a:rPr kumimoji="0" lang="fr-FR" altLang="fr-F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5.50 x 10</a:t>
                      </a:r>
                      <a:r>
                        <a:rPr kumimoji="0" lang="fr-FR" altLang="fr-F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9.55 x 10</a:t>
                      </a:r>
                      <a:r>
                        <a:rPr kumimoji="0" lang="fr-FR" altLang="fr-F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47651" y="962096"/>
            <a:ext cx="2921678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617606" y="6012272"/>
            <a:ext cx="8623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Nombre de wagons citernes/an 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Fréquence annuelle pour 100 m, pour chaque produit ?</a:t>
            </a:r>
            <a:endParaRPr lang="fr-CH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1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causes – Cuve d'essence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80" y="1434496"/>
            <a:ext cx="8034291" cy="57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7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2"/>
          <a:srcRect l="4139" t="7103" r="5080"/>
          <a:stretch/>
        </p:blipFill>
        <p:spPr>
          <a:xfrm>
            <a:off x="-11651" y="4500979"/>
            <a:ext cx="9848111" cy="2631687"/>
          </a:xfrm>
          <a:prstGeom prst="rect">
            <a:avLst/>
          </a:prstGeom>
        </p:spPr>
      </p:pic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causes – cuve d'essence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perte d'intégrité (fuite) d'une cuve d'essence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Construisez l'arbre des causes</a:t>
            </a: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Aide : décomposer les causes 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Causes internes techniques (sur le site industriel)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Causes naturelles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Autres causes externes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15" y="2334825"/>
            <a:ext cx="3090818" cy="23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3" y="4455271"/>
            <a:ext cx="5113538" cy="2725685"/>
          </a:xfrm>
          <a:prstGeom prst="rect">
            <a:avLst/>
          </a:prstGeom>
        </p:spPr>
      </p:pic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88151" y="1074586"/>
            <a:ext cx="86233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événements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  <a:b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Feu de nappe d'essence</a:t>
            </a: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Explosion</a:t>
            </a:r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Guide pour les branches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Types de fuite : fuite continue (0,8) ou rupture totale (0,2)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Inflammation ou non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Si inflammation : immédiate ou retardée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3030" y="5542974"/>
            <a:ext cx="2921678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Probabilités</a:t>
            </a:r>
          </a:p>
        </p:txBody>
      </p:sp>
    </p:spTree>
    <p:extLst>
      <p:ext uri="{BB962C8B-B14F-4D97-AF65-F5344CB8AC3E}">
        <p14:creationId xmlns:p14="http://schemas.microsoft.com/office/powerpoint/2010/main" val="13790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942713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événements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Construisez l'arbre des événements</a:t>
            </a:r>
          </a:p>
          <a:p>
            <a:pPr marL="342900" indent="-342900">
              <a:buAutoNum type="arabicPeriod"/>
            </a:pPr>
            <a:endParaRPr lang="fr-CH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Calculez la fréquence (théorique) des phénomènes accidentels</a:t>
            </a: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1" y="1935324"/>
            <a:ext cx="8385763" cy="3412585"/>
          </a:xfrm>
          <a:prstGeom prst="rect">
            <a:avLst/>
          </a:prstGeom>
        </p:spPr>
      </p:pic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Exercice arbre des événements - Réponse</a:t>
            </a:r>
          </a:p>
          <a:p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Fréquences (par an et pour 100 m) 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Feu de nappe :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6.86.10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x (0,4 + 0,12) = 3,57.10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b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altLang="fr-FR" sz="24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 fois tous les 2,8 millions d'année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Explosion :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6.86.10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x (0,08 + 0,02) = 0,69.10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b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altLang="fr-FR" sz="24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 fois tous les 14,5 millions d'année</a:t>
            </a:r>
            <a:endParaRPr lang="fr-CH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54804" y="2267109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54804" y="2872270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0,08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54804" y="3848813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72097" y="4502191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127" y="5347910"/>
            <a:ext cx="3032236" cy="18225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54803" y="1154116"/>
            <a:ext cx="1154559" cy="7848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Probabilité des "branches"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EC068-924C-4AAF-BB6A-4E5F178FEB26}"/>
              </a:ext>
            </a:extLst>
          </p:cNvPr>
          <p:cNvSpPr txBox="1"/>
          <p:nvPr/>
        </p:nvSpPr>
        <p:spPr>
          <a:xfrm>
            <a:off x="5776948" y="563460"/>
            <a:ext cx="2313168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7BE18-B1EB-B262-403C-6F9AD3526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>
            <a:extLst>
              <a:ext uri="{FF2B5EF4-FFF2-40B4-BE49-F238E27FC236}">
                <a16:creationId xmlns:a16="http://schemas.microsoft.com/office/drawing/2014/main" id="{8CF93F99-DBD2-B6E4-CCA9-2D7164AA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79" y="2506287"/>
            <a:ext cx="9004106" cy="144655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4.4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Nœud papillon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4B1A6-7692-26FA-EA17-FFF05063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>
            <a:extLst>
              <a:ext uri="{FF2B5EF4-FFF2-40B4-BE49-F238E27FC236}">
                <a16:creationId xmlns:a16="http://schemas.microsoft.com/office/drawing/2014/main" id="{C3B80F2E-3078-224D-7875-65D9B73D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2" y="966431"/>
            <a:ext cx="86233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nœud papillon pour une canalisation d'hydrocarbure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Par construction des parties "gauche" (causes) et "droite" (conséquences) du nœud papillon, élaborer le nœud papillon complet de la conduite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plein air, arme, fusil, casque&#10;&#10;Description générée automatiquement">
            <a:extLst>
              <a:ext uri="{FF2B5EF4-FFF2-40B4-BE49-F238E27FC236}">
                <a16:creationId xmlns:a16="http://schemas.microsoft.com/office/drawing/2014/main" id="{E06A40A8-B0D7-5965-80EF-C259F707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2" y="3245258"/>
            <a:ext cx="73152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APR / AMDE / HAZOP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552" y="1900803"/>
            <a:ext cx="4406929" cy="44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600" b="1" dirty="0"/>
              <a:t>Description fonctionnelle :</a:t>
            </a:r>
            <a:r>
              <a:rPr lang="fr-FR" altLang="fr-FR" sz="1600" b="1" dirty="0">
                <a:latin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600" b="1" dirty="0"/>
              <a:t>Le serpentin chauffe la marmite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Le thermostat ouvre le contact </a:t>
            </a:r>
            <a:br>
              <a:rPr lang="fr-FR" altLang="fr-FR" sz="1600" b="1" dirty="0"/>
            </a:br>
            <a:r>
              <a:rPr lang="fr-FR" altLang="fr-FR" sz="1600" b="1" dirty="0"/>
              <a:t>si T &gt; 120 °C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La soupape de sécurité (à ressort) s’ouvre en cas de surpression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La zone rouge sur le manomètre indique une surpression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fr-FR" sz="1600" b="1" dirty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r>
              <a:rPr lang="fr-FR" altLang="fr-FR" sz="1600" b="1" dirty="0"/>
              <a:t>Le système (Thermostat + serpentin) peut être considéré mutuellement comme un sous-système global</a:t>
            </a:r>
          </a:p>
          <a:p>
            <a:pPr eaLnBrk="1" hangingPunct="1">
              <a:lnSpc>
                <a:spcPct val="90000"/>
              </a:lnSpc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1 : APR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2 : AMDE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3 : HAZOP</a:t>
            </a:r>
          </a:p>
        </p:txBody>
      </p: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4755102" y="1899492"/>
            <a:ext cx="4869345" cy="2734501"/>
            <a:chOff x="3559" y="2012"/>
            <a:chExt cx="3282" cy="1703"/>
          </a:xfrm>
        </p:grpSpPr>
        <p:graphicFrame>
          <p:nvGraphicFramePr>
            <p:cNvPr id="25619" name="Object 11"/>
            <p:cNvGraphicFramePr>
              <a:graphicFrameLocks noChangeAspect="1"/>
            </p:cNvGraphicFramePr>
            <p:nvPr/>
          </p:nvGraphicFramePr>
          <p:xfrm>
            <a:off x="4154" y="2012"/>
            <a:ext cx="2572" cy="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905531" imgH="1924319" progId="Paint.Picture">
                    <p:embed/>
                  </p:oleObj>
                </mc:Choice>
                <mc:Fallback>
                  <p:oleObj name="Bitmap Image" r:id="rId2" imgW="2905531" imgH="1924319" progId="Paint.Picture">
                    <p:embed/>
                    <p:pic>
                      <p:nvPicPr>
                        <p:cNvPr id="2561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012"/>
                          <a:ext cx="2572" cy="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5477" y="2065"/>
              <a:ext cx="8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manomètre</a:t>
              </a:r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>
              <a:off x="3766" y="2071"/>
              <a:ext cx="75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soupape de sécurité</a:t>
              </a:r>
            </a:p>
          </p:txBody>
        </p:sp>
        <p:sp>
          <p:nvSpPr>
            <p:cNvPr id="25622" name="Text Box 14"/>
            <p:cNvSpPr txBox="1">
              <a:spLocks noChangeArrowheads="1"/>
            </p:cNvSpPr>
            <p:nvPr/>
          </p:nvSpPr>
          <p:spPr bwMode="auto">
            <a:xfrm>
              <a:off x="6140" y="2359"/>
              <a:ext cx="70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joint de couvercle</a:t>
              </a:r>
            </a:p>
          </p:txBody>
        </p:sp>
        <p:sp>
          <p:nvSpPr>
            <p:cNvPr id="25623" name="Text Box 15"/>
            <p:cNvSpPr txBox="1">
              <a:spLocks noChangeArrowheads="1"/>
            </p:cNvSpPr>
            <p:nvPr/>
          </p:nvSpPr>
          <p:spPr bwMode="auto">
            <a:xfrm>
              <a:off x="6267" y="2842"/>
              <a:ext cx="52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alim. électr.</a:t>
              </a:r>
            </a:p>
          </p:txBody>
        </p:sp>
        <p:sp>
          <p:nvSpPr>
            <p:cNvPr id="25624" name="Text Box 16"/>
            <p:cNvSpPr txBox="1">
              <a:spLocks noChangeArrowheads="1"/>
            </p:cNvSpPr>
            <p:nvPr/>
          </p:nvSpPr>
          <p:spPr bwMode="auto">
            <a:xfrm>
              <a:off x="5718" y="3107"/>
              <a:ext cx="79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contact thermostat</a:t>
              </a:r>
            </a:p>
          </p:txBody>
        </p:sp>
        <p:sp>
          <p:nvSpPr>
            <p:cNvPr id="25625" name="Text Box 17"/>
            <p:cNvSpPr txBox="1">
              <a:spLocks noChangeArrowheads="1"/>
            </p:cNvSpPr>
            <p:nvPr/>
          </p:nvSpPr>
          <p:spPr bwMode="auto">
            <a:xfrm>
              <a:off x="5902" y="2736"/>
              <a:ext cx="5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dîner</a:t>
              </a:r>
            </a:p>
          </p:txBody>
        </p:sp>
        <p:sp>
          <p:nvSpPr>
            <p:cNvPr id="25626" name="Text Box 18"/>
            <p:cNvSpPr txBox="1">
              <a:spLocks noChangeArrowheads="1"/>
            </p:cNvSpPr>
            <p:nvPr/>
          </p:nvSpPr>
          <p:spPr bwMode="auto">
            <a:xfrm>
              <a:off x="3559" y="3322"/>
              <a:ext cx="9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serpentin de chauffage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401893" y="958667"/>
            <a:ext cx="4287915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EXERCICE 4.1</a:t>
            </a:r>
          </a:p>
        </p:txBody>
      </p:sp>
    </p:spTree>
    <p:extLst>
      <p:ext uri="{BB962C8B-B14F-4D97-AF65-F5344CB8AC3E}">
        <p14:creationId xmlns:p14="http://schemas.microsoft.com/office/powerpoint/2010/main" val="55973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66"/>
          <p:cNvGrpSpPr>
            <a:grpSpLocks/>
          </p:cNvGrpSpPr>
          <p:nvPr/>
        </p:nvGrpSpPr>
        <p:grpSpPr bwMode="auto">
          <a:xfrm>
            <a:off x="400221" y="1439783"/>
            <a:ext cx="9309467" cy="5588707"/>
            <a:chOff x="437" y="1794"/>
            <a:chExt cx="6170" cy="3470"/>
          </a:xfrm>
        </p:grpSpPr>
        <p:grpSp>
          <p:nvGrpSpPr>
            <p:cNvPr id="26629" name="Group 35"/>
            <p:cNvGrpSpPr>
              <a:grpSpLocks/>
            </p:cNvGrpSpPr>
            <p:nvPr/>
          </p:nvGrpSpPr>
          <p:grpSpPr bwMode="auto">
            <a:xfrm>
              <a:off x="437" y="1794"/>
              <a:ext cx="6112" cy="3470"/>
              <a:chOff x="437" y="1794"/>
              <a:chExt cx="6112" cy="3470"/>
            </a:xfrm>
          </p:grpSpPr>
          <p:sp>
            <p:nvSpPr>
              <p:cNvPr id="26660" name="Rectangle 17"/>
              <p:cNvSpPr>
                <a:spLocks noChangeArrowheads="1"/>
              </p:cNvSpPr>
              <p:nvPr/>
            </p:nvSpPr>
            <p:spPr bwMode="auto">
              <a:xfrm>
                <a:off x="474" y="1818"/>
                <a:ext cx="6071" cy="34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CH" altLang="fr-FR" sz="1671"/>
              </a:p>
            </p:txBody>
          </p:sp>
          <p:sp>
            <p:nvSpPr>
              <p:cNvPr id="26661" name="Line 18"/>
              <p:cNvSpPr>
                <a:spLocks noChangeShapeType="1"/>
              </p:cNvSpPr>
              <p:nvPr/>
            </p:nvSpPr>
            <p:spPr bwMode="auto">
              <a:xfrm>
                <a:off x="467" y="1997"/>
                <a:ext cx="60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2" name="Rectangle 22"/>
              <p:cNvSpPr>
                <a:spLocks noChangeArrowheads="1"/>
              </p:cNvSpPr>
              <p:nvPr/>
            </p:nvSpPr>
            <p:spPr bwMode="auto">
              <a:xfrm>
                <a:off x="437" y="1794"/>
                <a:ext cx="876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/>
                  <a:t>Composant</a:t>
                </a:r>
                <a:endParaRPr lang="en-US" altLang="fr-FR" sz="1114" b="1"/>
              </a:p>
            </p:txBody>
          </p:sp>
          <p:sp>
            <p:nvSpPr>
              <p:cNvPr id="26663" name="Rectangle 25"/>
              <p:cNvSpPr>
                <a:spLocks noChangeArrowheads="1"/>
              </p:cNvSpPr>
              <p:nvPr/>
            </p:nvSpPr>
            <p:spPr bwMode="auto">
              <a:xfrm>
                <a:off x="1275" y="1794"/>
                <a:ext cx="13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/>
                  <a:t>Mode de défaillance</a:t>
                </a:r>
                <a:endParaRPr lang="en-US" altLang="fr-FR" sz="1114" b="1"/>
              </a:p>
            </p:txBody>
          </p:sp>
          <p:sp>
            <p:nvSpPr>
              <p:cNvPr id="26664" name="Rectangle 27"/>
              <p:cNvSpPr>
                <a:spLocks noChangeArrowheads="1"/>
              </p:cNvSpPr>
              <p:nvPr/>
            </p:nvSpPr>
            <p:spPr bwMode="auto">
              <a:xfrm>
                <a:off x="2635" y="1794"/>
                <a:ext cx="200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Cause(s)</a:t>
                </a:r>
                <a:endParaRPr lang="en-US" altLang="fr-FR" sz="1114" b="1"/>
              </a:p>
            </p:txBody>
          </p:sp>
          <p:sp>
            <p:nvSpPr>
              <p:cNvPr id="26665" name="Rectangle 28"/>
              <p:cNvSpPr>
                <a:spLocks noChangeArrowheads="1"/>
              </p:cNvSpPr>
              <p:nvPr/>
            </p:nvSpPr>
            <p:spPr bwMode="auto">
              <a:xfrm>
                <a:off x="4648" y="1794"/>
                <a:ext cx="18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Effet(s)</a:t>
                </a:r>
                <a:endParaRPr lang="en-US" altLang="fr-FR" sz="1114" b="1"/>
              </a:p>
            </p:txBody>
          </p:sp>
          <p:sp>
            <p:nvSpPr>
              <p:cNvPr id="26666" name="Line 30"/>
              <p:cNvSpPr>
                <a:spLocks noChangeShapeType="1"/>
              </p:cNvSpPr>
              <p:nvPr/>
            </p:nvSpPr>
            <p:spPr bwMode="auto">
              <a:xfrm flipH="1">
                <a:off x="1311" y="1812"/>
                <a:ext cx="0" cy="3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7" name="Line 31"/>
              <p:cNvSpPr>
                <a:spLocks noChangeShapeType="1"/>
              </p:cNvSpPr>
              <p:nvPr/>
            </p:nvSpPr>
            <p:spPr bwMode="auto">
              <a:xfrm>
                <a:off x="2632" y="1812"/>
                <a:ext cx="41" cy="3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8" name="Line 32"/>
              <p:cNvSpPr>
                <a:spLocks noChangeShapeType="1"/>
              </p:cNvSpPr>
              <p:nvPr/>
            </p:nvSpPr>
            <p:spPr bwMode="auto">
              <a:xfrm flipH="1">
                <a:off x="4638" y="1812"/>
                <a:ext cx="7" cy="32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9" name="Line 33"/>
              <p:cNvSpPr>
                <a:spLocks noChangeShapeType="1"/>
              </p:cNvSpPr>
              <p:nvPr/>
            </p:nvSpPr>
            <p:spPr bwMode="auto">
              <a:xfrm flipH="1">
                <a:off x="6538" y="1818"/>
                <a:ext cx="11" cy="34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</p:grpSp>
        <p:sp>
          <p:nvSpPr>
            <p:cNvPr id="26630" name="Rectangle 34"/>
            <p:cNvSpPr>
              <a:spLocks noChangeArrowheads="1"/>
            </p:cNvSpPr>
            <p:nvPr/>
          </p:nvSpPr>
          <p:spPr bwMode="auto">
            <a:xfrm>
              <a:off x="474" y="2017"/>
              <a:ext cx="82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Soupape de sûreté</a:t>
              </a:r>
              <a:endParaRPr lang="en-US" altLang="fr-FR" sz="1114" b="1"/>
            </a:p>
          </p:txBody>
        </p:sp>
        <p:sp>
          <p:nvSpPr>
            <p:cNvPr id="26631" name="Rectangle 36"/>
            <p:cNvSpPr>
              <a:spLocks noChangeArrowheads="1"/>
            </p:cNvSpPr>
            <p:nvPr/>
          </p:nvSpPr>
          <p:spPr bwMode="auto">
            <a:xfrm>
              <a:off x="1315" y="2017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reste ouverte</a:t>
              </a:r>
              <a:endParaRPr lang="en-US" altLang="fr-FR" sz="1114" b="1"/>
            </a:p>
          </p:txBody>
        </p:sp>
        <p:sp>
          <p:nvSpPr>
            <p:cNvPr id="26632" name="Rectangle 37"/>
            <p:cNvSpPr>
              <a:spLocks noChangeArrowheads="1"/>
            </p:cNvSpPr>
            <p:nvPr/>
          </p:nvSpPr>
          <p:spPr bwMode="auto">
            <a:xfrm>
              <a:off x="2632" y="2017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ressort cassé</a:t>
              </a:r>
              <a:endParaRPr lang="en-US" altLang="fr-FR" sz="1114" b="1"/>
            </a:p>
          </p:txBody>
        </p:sp>
        <p:sp>
          <p:nvSpPr>
            <p:cNvPr id="26633" name="Rectangle 38"/>
            <p:cNvSpPr>
              <a:spLocks noChangeArrowheads="1"/>
            </p:cNvSpPr>
            <p:nvPr/>
          </p:nvSpPr>
          <p:spPr bwMode="auto">
            <a:xfrm>
              <a:off x="4644" y="2017"/>
              <a:ext cx="18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Brûlures (vapeur), temps de cuisson trop long</a:t>
              </a:r>
              <a:endParaRPr lang="en-US" altLang="fr-FR" sz="1114" b="1" dirty="0"/>
            </a:p>
          </p:txBody>
        </p:sp>
        <p:sp>
          <p:nvSpPr>
            <p:cNvPr id="26634" name="Line 39"/>
            <p:cNvSpPr>
              <a:spLocks noChangeShapeType="1"/>
            </p:cNvSpPr>
            <p:nvPr/>
          </p:nvSpPr>
          <p:spPr bwMode="auto">
            <a:xfrm>
              <a:off x="1311" y="2263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5" name="Rectangle 40"/>
            <p:cNvSpPr>
              <a:spLocks noChangeArrowheads="1"/>
            </p:cNvSpPr>
            <p:nvPr/>
          </p:nvSpPr>
          <p:spPr bwMode="auto">
            <a:xfrm>
              <a:off x="1315" y="2341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reste fermée</a:t>
              </a:r>
              <a:endParaRPr lang="en-US" altLang="fr-FR" sz="1114" b="1"/>
            </a:p>
          </p:txBody>
        </p:sp>
        <p:sp>
          <p:nvSpPr>
            <p:cNvPr id="26636" name="Rectangle 42"/>
            <p:cNvSpPr>
              <a:spLocks noChangeArrowheads="1"/>
            </p:cNvSpPr>
            <p:nvPr/>
          </p:nvSpPr>
          <p:spPr bwMode="auto">
            <a:xfrm>
              <a:off x="2628" y="2341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corrosion, défaut de construction, encrassement</a:t>
              </a:r>
              <a:endParaRPr lang="en-US" altLang="fr-FR" sz="1114" b="1" dirty="0"/>
            </a:p>
          </p:txBody>
        </p:sp>
        <p:sp>
          <p:nvSpPr>
            <p:cNvPr id="26637" name="Rectangle 43"/>
            <p:cNvSpPr>
              <a:spLocks noChangeArrowheads="1"/>
            </p:cNvSpPr>
            <p:nvPr/>
          </p:nvSpPr>
          <p:spPr bwMode="auto">
            <a:xfrm>
              <a:off x="4650" y="2341"/>
              <a:ext cx="1957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Surchauffe/surpression possibles, risque explosion si défaillance simultanée du thermostat et : défaillance du manomètre ou erreur de l'utilisateur</a:t>
              </a:r>
              <a:endParaRPr lang="en-US" altLang="fr-FR" sz="1114" b="1" dirty="0"/>
            </a:p>
          </p:txBody>
        </p:sp>
        <p:sp>
          <p:nvSpPr>
            <p:cNvPr id="26638" name="Line 44"/>
            <p:cNvSpPr>
              <a:spLocks noChangeShapeType="1"/>
            </p:cNvSpPr>
            <p:nvPr/>
          </p:nvSpPr>
          <p:spPr bwMode="auto">
            <a:xfrm>
              <a:off x="1307" y="2760"/>
              <a:ext cx="5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9" name="Rectangle 45"/>
            <p:cNvSpPr>
              <a:spLocks noChangeArrowheads="1"/>
            </p:cNvSpPr>
            <p:nvPr/>
          </p:nvSpPr>
          <p:spPr bwMode="auto">
            <a:xfrm>
              <a:off x="1312" y="2870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fuit</a:t>
              </a:r>
              <a:endParaRPr lang="en-US" altLang="fr-FR" sz="1114" b="1"/>
            </a:p>
          </p:txBody>
        </p:sp>
        <p:sp>
          <p:nvSpPr>
            <p:cNvPr id="26640" name="Rectangle 46"/>
            <p:cNvSpPr>
              <a:spLocks noChangeArrowheads="1"/>
            </p:cNvSpPr>
            <p:nvPr/>
          </p:nvSpPr>
          <p:spPr bwMode="auto">
            <a:xfrm>
              <a:off x="2635" y="2835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corrosion, défaut de construction, encrassement</a:t>
              </a:r>
              <a:endParaRPr lang="en-US" altLang="fr-FR" sz="1114" b="1" dirty="0"/>
            </a:p>
          </p:txBody>
        </p:sp>
        <p:sp>
          <p:nvSpPr>
            <p:cNvPr id="26641" name="Rectangle 47"/>
            <p:cNvSpPr>
              <a:spLocks noChangeArrowheads="1"/>
            </p:cNvSpPr>
            <p:nvPr/>
          </p:nvSpPr>
          <p:spPr bwMode="auto">
            <a:xfrm>
              <a:off x="4651" y="2835"/>
              <a:ext cx="18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Brûlures (vapeur), temps de cuisson trop long</a:t>
              </a:r>
              <a:endParaRPr lang="en-US" altLang="fr-FR" sz="1114" b="1" dirty="0"/>
            </a:p>
          </p:txBody>
        </p:sp>
        <p:sp>
          <p:nvSpPr>
            <p:cNvPr id="26642" name="Line 48"/>
            <p:cNvSpPr>
              <a:spLocks noChangeShapeType="1"/>
            </p:cNvSpPr>
            <p:nvPr/>
          </p:nvSpPr>
          <p:spPr bwMode="auto">
            <a:xfrm>
              <a:off x="461" y="3122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43" name="Rectangle 49"/>
            <p:cNvSpPr>
              <a:spLocks noChangeArrowheads="1"/>
            </p:cNvSpPr>
            <p:nvPr/>
          </p:nvSpPr>
          <p:spPr bwMode="auto">
            <a:xfrm>
              <a:off x="470" y="3345"/>
              <a:ext cx="82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Manomètre</a:t>
              </a:r>
              <a:endParaRPr lang="en-US" altLang="fr-FR" sz="1114" b="1"/>
            </a:p>
          </p:txBody>
        </p:sp>
        <p:sp>
          <p:nvSpPr>
            <p:cNvPr id="26644" name="Rectangle 50"/>
            <p:cNvSpPr>
              <a:spLocks noChangeArrowheads="1"/>
            </p:cNvSpPr>
            <p:nvPr/>
          </p:nvSpPr>
          <p:spPr bwMode="auto">
            <a:xfrm>
              <a:off x="1306" y="3235"/>
              <a:ext cx="131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indication trop haute</a:t>
              </a:r>
              <a:endParaRPr lang="en-US" altLang="fr-FR" sz="1114" b="1" dirty="0"/>
            </a:p>
          </p:txBody>
        </p:sp>
        <p:sp>
          <p:nvSpPr>
            <p:cNvPr id="26645" name="Rectangle 51"/>
            <p:cNvSpPr>
              <a:spLocks noChangeArrowheads="1"/>
            </p:cNvSpPr>
            <p:nvPr/>
          </p:nvSpPr>
          <p:spPr bwMode="auto">
            <a:xfrm>
              <a:off x="2626" y="3218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défaut de construction, défaut de calibrage</a:t>
              </a:r>
              <a:endParaRPr lang="en-US" altLang="fr-FR" sz="1114" b="1" dirty="0"/>
            </a:p>
          </p:txBody>
        </p:sp>
        <p:sp>
          <p:nvSpPr>
            <p:cNvPr id="26646" name="Rectangle 52"/>
            <p:cNvSpPr>
              <a:spLocks noChangeArrowheads="1"/>
            </p:cNvSpPr>
            <p:nvPr/>
          </p:nvSpPr>
          <p:spPr bwMode="auto">
            <a:xfrm>
              <a:off x="4648" y="3159"/>
              <a:ext cx="1887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pas assez cuit / temps de cuisson trop long si l’utilisateur diminue la puissance de chauffe</a:t>
              </a:r>
              <a:endParaRPr lang="en-US" altLang="fr-FR" sz="1114" b="1" dirty="0"/>
            </a:p>
          </p:txBody>
        </p:sp>
        <p:sp>
          <p:nvSpPr>
            <p:cNvPr id="26647" name="Rectangle 54"/>
            <p:cNvSpPr>
              <a:spLocks noChangeArrowheads="1"/>
            </p:cNvSpPr>
            <p:nvPr/>
          </p:nvSpPr>
          <p:spPr bwMode="auto">
            <a:xfrm>
              <a:off x="1296" y="3565"/>
              <a:ext cx="131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indication trop basse</a:t>
              </a:r>
              <a:endParaRPr lang="en-US" altLang="fr-FR" sz="1114" b="1" dirty="0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2634" y="3556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défaut de construction, défaut de calibrage</a:t>
              </a:r>
              <a:endParaRPr lang="en-US" altLang="fr-FR" sz="1114" b="1" dirty="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4634" y="3537"/>
              <a:ext cx="1887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trop cuit</a:t>
              </a:r>
              <a:br>
                <a:rPr lang="fr-CH" altLang="fr-FR" sz="1114" b="1" dirty="0"/>
              </a:br>
              <a:r>
                <a:rPr lang="fr-CH" altLang="fr-FR" sz="1114" b="1" dirty="0"/>
                <a:t>Surchauffe/surpression/risque d'explosion si défaillance simultanée de la soupape et du thermostat </a:t>
              </a:r>
              <a:endParaRPr lang="en-US" altLang="fr-FR" sz="1114" b="1" dirty="0"/>
            </a:p>
          </p:txBody>
        </p:sp>
        <p:sp>
          <p:nvSpPr>
            <p:cNvPr id="26650" name="Line 53"/>
            <p:cNvSpPr>
              <a:spLocks noChangeShapeType="1"/>
            </p:cNvSpPr>
            <p:nvPr/>
          </p:nvSpPr>
          <p:spPr bwMode="auto">
            <a:xfrm>
              <a:off x="1306" y="3500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1" name="Line 57"/>
            <p:cNvSpPr>
              <a:spLocks noChangeShapeType="1"/>
            </p:cNvSpPr>
            <p:nvPr/>
          </p:nvSpPr>
          <p:spPr bwMode="auto">
            <a:xfrm>
              <a:off x="471" y="3979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2" name="Rectangle 58"/>
            <p:cNvSpPr>
              <a:spLocks noChangeArrowheads="1"/>
            </p:cNvSpPr>
            <p:nvPr/>
          </p:nvSpPr>
          <p:spPr bwMode="auto">
            <a:xfrm>
              <a:off x="456" y="4179"/>
              <a:ext cx="825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Système thermostat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(contact) + serpentin</a:t>
              </a:r>
              <a:endParaRPr lang="en-US" altLang="fr-FR" sz="1114" b="1" dirty="0"/>
            </a:p>
          </p:txBody>
        </p:sp>
        <p:sp>
          <p:nvSpPr>
            <p:cNvPr id="26653" name="Rectangle 59"/>
            <p:cNvSpPr>
              <a:spLocks noChangeArrowheads="1"/>
            </p:cNvSpPr>
            <p:nvPr/>
          </p:nvSpPr>
          <p:spPr bwMode="auto">
            <a:xfrm>
              <a:off x="1295" y="4017"/>
              <a:ext cx="13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reste ouvert / serpentin ne chauffe pas</a:t>
              </a:r>
              <a:endParaRPr lang="en-US" altLang="fr-FR" sz="1114" b="1" dirty="0"/>
            </a:p>
          </p:txBody>
        </p:sp>
        <p:sp>
          <p:nvSpPr>
            <p:cNvPr id="26654" name="Line 60"/>
            <p:cNvSpPr>
              <a:spLocks noChangeShapeType="1"/>
            </p:cNvSpPr>
            <p:nvPr/>
          </p:nvSpPr>
          <p:spPr bwMode="auto">
            <a:xfrm>
              <a:off x="1316" y="4231"/>
              <a:ext cx="5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5" name="Rectangle 61"/>
            <p:cNvSpPr>
              <a:spLocks noChangeArrowheads="1"/>
            </p:cNvSpPr>
            <p:nvPr/>
          </p:nvSpPr>
          <p:spPr bwMode="auto">
            <a:xfrm>
              <a:off x="1296" y="426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reste fermé</a:t>
              </a:r>
              <a:endParaRPr lang="en-US" altLang="fr-FR" sz="1114" b="1" dirty="0"/>
            </a:p>
          </p:txBody>
        </p:sp>
        <p:sp>
          <p:nvSpPr>
            <p:cNvPr id="26656" name="Rectangle 62"/>
            <p:cNvSpPr>
              <a:spLocks noChangeArrowheads="1"/>
            </p:cNvSpPr>
            <p:nvPr/>
          </p:nvSpPr>
          <p:spPr bwMode="auto">
            <a:xfrm>
              <a:off x="2628" y="4016"/>
              <a:ext cx="20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première</a:t>
              </a:r>
              <a:endParaRPr lang="en-US" altLang="fr-FR" sz="1114" b="1" dirty="0"/>
            </a:p>
          </p:txBody>
        </p:sp>
        <p:sp>
          <p:nvSpPr>
            <p:cNvPr id="26657" name="Rectangle 63"/>
            <p:cNvSpPr>
              <a:spLocks noChangeArrowheads="1"/>
            </p:cNvSpPr>
            <p:nvPr/>
          </p:nvSpPr>
          <p:spPr bwMode="auto">
            <a:xfrm>
              <a:off x="2631" y="4278"/>
              <a:ext cx="20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première</a:t>
              </a:r>
              <a:endParaRPr lang="en-US" altLang="fr-FR" sz="1114" b="1" dirty="0"/>
            </a:p>
          </p:txBody>
        </p:sp>
        <p:sp>
          <p:nvSpPr>
            <p:cNvPr id="26658" name="Rectangle 64"/>
            <p:cNvSpPr>
              <a:spLocks noChangeArrowheads="1"/>
            </p:cNvSpPr>
            <p:nvPr/>
          </p:nvSpPr>
          <p:spPr bwMode="auto">
            <a:xfrm>
              <a:off x="4637" y="4017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pas cuit</a:t>
              </a:r>
              <a:endParaRPr lang="en-US" altLang="fr-FR" sz="1114" b="1" dirty="0"/>
            </a:p>
          </p:txBody>
        </p:sp>
        <p:sp>
          <p:nvSpPr>
            <p:cNvPr id="26659" name="Rectangle 65"/>
            <p:cNvSpPr>
              <a:spLocks noChangeArrowheads="1"/>
            </p:cNvSpPr>
            <p:nvPr/>
          </p:nvSpPr>
          <p:spPr bwMode="auto">
            <a:xfrm>
              <a:off x="4646" y="4266"/>
              <a:ext cx="1887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Surchauffe/surpression/risque d'explosion possible si défaillance simultanée de la soupape et : défaillance du manomètre ou erreur de l'utilisateur</a:t>
              </a:r>
              <a:endParaRPr lang="en-US" altLang="fr-FR" sz="1114" b="1" dirty="0"/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AMDE cocotte minute (extrait)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84442"/>
              </p:ext>
            </p:extLst>
          </p:nvPr>
        </p:nvGraphicFramePr>
        <p:xfrm>
          <a:off x="456048" y="6248155"/>
          <a:ext cx="9123056" cy="8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défectueux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Usure, mauvaise qualité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Brûlures (vapeur), temps de cuisson trop long</a:t>
                      </a:r>
                      <a:endParaRPr lang="fr-CH" sz="11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électrique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Foudre, disjoncteur,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11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Dîner pas cuit</a:t>
                      </a:r>
                      <a:endParaRPr lang="en-US" altLang="fr-FR" sz="111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428889" y="6220503"/>
            <a:ext cx="91706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254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356E9C7-02B2-4576-9658-5D182B909561}"/>
              </a:ext>
            </a:extLst>
          </p:cNvPr>
          <p:cNvSpPr txBox="1"/>
          <p:nvPr/>
        </p:nvSpPr>
        <p:spPr>
          <a:xfrm>
            <a:off x="4225105" y="750761"/>
            <a:ext cx="3928493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66"/>
          <p:cNvGrpSpPr>
            <a:grpSpLocks/>
          </p:cNvGrpSpPr>
          <p:nvPr/>
        </p:nvGrpSpPr>
        <p:grpSpPr bwMode="auto">
          <a:xfrm>
            <a:off x="428889" y="1875294"/>
            <a:ext cx="9268728" cy="4675508"/>
            <a:chOff x="456" y="1788"/>
            <a:chExt cx="6143" cy="2903"/>
          </a:xfrm>
        </p:grpSpPr>
        <p:grpSp>
          <p:nvGrpSpPr>
            <p:cNvPr id="26629" name="Group 35"/>
            <p:cNvGrpSpPr>
              <a:grpSpLocks/>
            </p:cNvGrpSpPr>
            <p:nvPr/>
          </p:nvGrpSpPr>
          <p:grpSpPr bwMode="auto">
            <a:xfrm>
              <a:off x="467" y="1788"/>
              <a:ext cx="6090" cy="2273"/>
              <a:chOff x="467" y="1788"/>
              <a:chExt cx="6090" cy="2273"/>
            </a:xfrm>
          </p:grpSpPr>
          <p:sp>
            <p:nvSpPr>
              <p:cNvPr id="26660" name="Rectangle 17"/>
              <p:cNvSpPr>
                <a:spLocks noChangeArrowheads="1"/>
              </p:cNvSpPr>
              <p:nvPr/>
            </p:nvSpPr>
            <p:spPr bwMode="auto">
              <a:xfrm>
                <a:off x="472" y="1794"/>
                <a:ext cx="6078" cy="22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CH" altLang="fr-FR" sz="1671"/>
              </a:p>
            </p:txBody>
          </p:sp>
          <p:sp>
            <p:nvSpPr>
              <p:cNvPr id="26661" name="Line 18"/>
              <p:cNvSpPr>
                <a:spLocks noChangeShapeType="1"/>
              </p:cNvSpPr>
              <p:nvPr/>
            </p:nvSpPr>
            <p:spPr bwMode="auto">
              <a:xfrm>
                <a:off x="467" y="1997"/>
                <a:ext cx="60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2" name="Rectangle 22"/>
              <p:cNvSpPr>
                <a:spLocks noChangeArrowheads="1"/>
              </p:cNvSpPr>
              <p:nvPr/>
            </p:nvSpPr>
            <p:spPr bwMode="auto">
              <a:xfrm>
                <a:off x="579" y="1794"/>
                <a:ext cx="588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 dirty="0"/>
                  <a:t>Paramètre</a:t>
                </a:r>
                <a:endParaRPr lang="en-US" altLang="fr-FR" sz="1114" b="1" dirty="0"/>
              </a:p>
            </p:txBody>
          </p:sp>
          <p:sp>
            <p:nvSpPr>
              <p:cNvPr id="26663" name="Rectangle 25"/>
              <p:cNvSpPr>
                <a:spLocks noChangeArrowheads="1"/>
              </p:cNvSpPr>
              <p:nvPr/>
            </p:nvSpPr>
            <p:spPr bwMode="auto">
              <a:xfrm>
                <a:off x="1699" y="1794"/>
                <a:ext cx="549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 dirty="0"/>
                  <a:t>Déviation</a:t>
                </a:r>
                <a:endParaRPr lang="en-US" altLang="fr-FR" sz="1114" b="1" dirty="0"/>
              </a:p>
            </p:txBody>
          </p:sp>
          <p:sp>
            <p:nvSpPr>
              <p:cNvPr id="26664" name="Rectangle 27"/>
              <p:cNvSpPr>
                <a:spLocks noChangeArrowheads="1"/>
              </p:cNvSpPr>
              <p:nvPr/>
            </p:nvSpPr>
            <p:spPr bwMode="auto">
              <a:xfrm>
                <a:off x="2635" y="1794"/>
                <a:ext cx="200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Cause(s)</a:t>
                </a:r>
                <a:endParaRPr lang="en-US" altLang="fr-FR" sz="1114" b="1"/>
              </a:p>
            </p:txBody>
          </p:sp>
          <p:sp>
            <p:nvSpPr>
              <p:cNvPr id="26665" name="Rectangle 28"/>
              <p:cNvSpPr>
                <a:spLocks noChangeArrowheads="1"/>
              </p:cNvSpPr>
              <p:nvPr/>
            </p:nvSpPr>
            <p:spPr bwMode="auto">
              <a:xfrm>
                <a:off x="4648" y="1794"/>
                <a:ext cx="18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Effet(s)</a:t>
                </a:r>
                <a:endParaRPr lang="en-US" altLang="fr-FR" sz="1114" b="1"/>
              </a:p>
            </p:txBody>
          </p:sp>
          <p:sp>
            <p:nvSpPr>
              <p:cNvPr id="26666" name="Line 30"/>
              <p:cNvSpPr>
                <a:spLocks noChangeShapeType="1"/>
              </p:cNvSpPr>
              <p:nvPr/>
            </p:nvSpPr>
            <p:spPr bwMode="auto">
              <a:xfrm>
                <a:off x="1311" y="1788"/>
                <a:ext cx="3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7" name="Line 31"/>
              <p:cNvSpPr>
                <a:spLocks noChangeShapeType="1"/>
              </p:cNvSpPr>
              <p:nvPr/>
            </p:nvSpPr>
            <p:spPr bwMode="auto">
              <a:xfrm flipH="1">
                <a:off x="2622" y="1788"/>
                <a:ext cx="10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8" name="Line 32"/>
              <p:cNvSpPr>
                <a:spLocks noChangeShapeType="1"/>
              </p:cNvSpPr>
              <p:nvPr/>
            </p:nvSpPr>
            <p:spPr bwMode="auto">
              <a:xfrm>
                <a:off x="4645" y="1788"/>
                <a:ext cx="7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9" name="Line 33"/>
              <p:cNvSpPr>
                <a:spLocks noChangeShapeType="1"/>
              </p:cNvSpPr>
              <p:nvPr/>
            </p:nvSpPr>
            <p:spPr bwMode="auto">
              <a:xfrm>
                <a:off x="6549" y="1788"/>
                <a:ext cx="8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</p:grpSp>
        <p:sp>
          <p:nvSpPr>
            <p:cNvPr id="26630" name="Rectangle 34"/>
            <p:cNvSpPr>
              <a:spLocks noChangeArrowheads="1"/>
            </p:cNvSpPr>
            <p:nvPr/>
          </p:nvSpPr>
          <p:spPr bwMode="auto">
            <a:xfrm>
              <a:off x="474" y="2017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Température</a:t>
              </a:r>
              <a:endParaRPr lang="en-US" altLang="fr-FR" sz="1114" b="1" dirty="0"/>
            </a:p>
          </p:txBody>
        </p:sp>
        <p:sp>
          <p:nvSpPr>
            <p:cNvPr id="26631" name="Rectangle 36"/>
            <p:cNvSpPr>
              <a:spLocks noChangeArrowheads="1"/>
            </p:cNvSpPr>
            <p:nvPr/>
          </p:nvSpPr>
          <p:spPr bwMode="auto">
            <a:xfrm>
              <a:off x="1315" y="2301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Haute</a:t>
              </a:r>
              <a:endParaRPr lang="en-US" altLang="fr-FR" sz="1114" b="1" dirty="0"/>
            </a:p>
          </p:txBody>
        </p:sp>
        <p:sp>
          <p:nvSpPr>
            <p:cNvPr id="26632" name="Rectangle 37"/>
            <p:cNvSpPr>
              <a:spLocks noChangeArrowheads="1"/>
            </p:cNvSpPr>
            <p:nvPr/>
          </p:nvSpPr>
          <p:spPr bwMode="auto">
            <a:xfrm>
              <a:off x="2632" y="2112"/>
              <a:ext cx="189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Soupape défectueuse (position fermée) et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défectueux (fermé)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et :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du manomètre ou erreur de l'utilisateur</a:t>
              </a:r>
              <a:endParaRPr lang="en-US" altLang="fr-FR" sz="1114" b="1" dirty="0"/>
            </a:p>
          </p:txBody>
        </p:sp>
        <p:sp>
          <p:nvSpPr>
            <p:cNvPr id="26634" name="Line 39"/>
            <p:cNvSpPr>
              <a:spLocks noChangeShapeType="1"/>
            </p:cNvSpPr>
            <p:nvPr/>
          </p:nvSpPr>
          <p:spPr bwMode="auto">
            <a:xfrm>
              <a:off x="1311" y="2806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5" name="Rectangle 40"/>
            <p:cNvSpPr>
              <a:spLocks noChangeArrowheads="1"/>
            </p:cNvSpPr>
            <p:nvPr/>
          </p:nvSpPr>
          <p:spPr bwMode="auto">
            <a:xfrm>
              <a:off x="1315" y="300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Basse</a:t>
              </a:r>
              <a:endParaRPr lang="en-US" altLang="fr-FR" sz="1114" b="1" dirty="0"/>
            </a:p>
          </p:txBody>
        </p:sp>
        <p:sp>
          <p:nvSpPr>
            <p:cNvPr id="26636" name="Rectangle 42"/>
            <p:cNvSpPr>
              <a:spLocks noChangeArrowheads="1"/>
            </p:cNvSpPr>
            <p:nvPr/>
          </p:nvSpPr>
          <p:spPr bwMode="auto">
            <a:xfrm>
              <a:off x="2622" y="2808"/>
              <a:ext cx="2016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Soupape défectueuse (position ouverte)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manomètre défectueux (indique trop haut) et l’utilisateur diminue la puissance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système thermostat défectueux en position ouverte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joint usé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absence d'alimentation électrique</a:t>
              </a:r>
              <a:endParaRPr lang="en-US" altLang="fr-FR" sz="1050" b="1" dirty="0"/>
            </a:p>
          </p:txBody>
        </p:sp>
        <p:sp>
          <p:nvSpPr>
            <p:cNvPr id="26637" name="Rectangle 43"/>
            <p:cNvSpPr>
              <a:spLocks noChangeArrowheads="1"/>
            </p:cNvSpPr>
            <p:nvPr/>
          </p:nvSpPr>
          <p:spPr bwMode="auto">
            <a:xfrm>
              <a:off x="4642" y="2301"/>
              <a:ext cx="19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 / surpression possibles / risque explosion</a:t>
              </a:r>
            </a:p>
          </p:txBody>
        </p:sp>
        <p:sp>
          <p:nvSpPr>
            <p:cNvPr id="26642" name="Line 48"/>
            <p:cNvSpPr>
              <a:spLocks noChangeShapeType="1"/>
            </p:cNvSpPr>
            <p:nvPr/>
          </p:nvSpPr>
          <p:spPr bwMode="auto">
            <a:xfrm>
              <a:off x="464" y="3757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 dirty="0"/>
            </a:p>
          </p:txBody>
        </p:sp>
        <p:sp>
          <p:nvSpPr>
            <p:cNvPr id="26643" name="Rectangle 49"/>
            <p:cNvSpPr>
              <a:spLocks noChangeArrowheads="1"/>
            </p:cNvSpPr>
            <p:nvPr/>
          </p:nvSpPr>
          <p:spPr bwMode="auto">
            <a:xfrm>
              <a:off x="470" y="3754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Pression</a:t>
              </a:r>
              <a:endParaRPr lang="en-US" altLang="fr-FR" sz="1114" b="1" dirty="0"/>
            </a:p>
          </p:txBody>
        </p:sp>
        <p:sp>
          <p:nvSpPr>
            <p:cNvPr id="26644" name="Rectangle 50"/>
            <p:cNvSpPr>
              <a:spLocks noChangeArrowheads="1"/>
            </p:cNvSpPr>
            <p:nvPr/>
          </p:nvSpPr>
          <p:spPr bwMode="auto">
            <a:xfrm>
              <a:off x="1312" y="3771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Haute</a:t>
              </a:r>
              <a:endParaRPr lang="en-US" altLang="fr-FR" sz="1114" b="1" dirty="0"/>
            </a:p>
          </p:txBody>
        </p:sp>
        <p:sp>
          <p:nvSpPr>
            <p:cNvPr id="26645" name="Rectangle 51"/>
            <p:cNvSpPr>
              <a:spLocks noChangeArrowheads="1"/>
            </p:cNvSpPr>
            <p:nvPr/>
          </p:nvSpPr>
          <p:spPr bwMode="auto">
            <a:xfrm>
              <a:off x="2631" y="3745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haute</a:t>
              </a:r>
              <a:endParaRPr lang="en-US" altLang="fr-FR" sz="1114" b="1" dirty="0"/>
            </a:p>
          </p:txBody>
        </p:sp>
        <p:sp>
          <p:nvSpPr>
            <p:cNvPr id="26646" name="Rectangle 52"/>
            <p:cNvSpPr>
              <a:spLocks noChangeArrowheads="1"/>
            </p:cNvSpPr>
            <p:nvPr/>
          </p:nvSpPr>
          <p:spPr bwMode="auto">
            <a:xfrm>
              <a:off x="4648" y="3745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haute</a:t>
              </a:r>
              <a:endParaRPr lang="en-US" altLang="fr-FR" sz="1114" b="1" dirty="0"/>
            </a:p>
          </p:txBody>
        </p:sp>
        <p:sp>
          <p:nvSpPr>
            <p:cNvPr id="26647" name="Rectangle 54"/>
            <p:cNvSpPr>
              <a:spLocks noChangeArrowheads="1"/>
            </p:cNvSpPr>
            <p:nvPr/>
          </p:nvSpPr>
          <p:spPr bwMode="auto">
            <a:xfrm>
              <a:off x="1298" y="388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Basse</a:t>
              </a:r>
              <a:endParaRPr lang="en-US" altLang="fr-FR" sz="1114" b="1" dirty="0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2628" y="3892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basse</a:t>
              </a:r>
              <a:endParaRPr lang="en-US" altLang="fr-FR" sz="1114" b="1" dirty="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4634" y="3888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basse</a:t>
              </a:r>
              <a:endParaRPr lang="en-US" altLang="fr-FR" sz="1114" b="1" dirty="0"/>
            </a:p>
          </p:txBody>
        </p:sp>
        <p:sp>
          <p:nvSpPr>
            <p:cNvPr id="26650" name="Line 53"/>
            <p:cNvSpPr>
              <a:spLocks noChangeShapeType="1"/>
            </p:cNvSpPr>
            <p:nvPr/>
          </p:nvSpPr>
          <p:spPr bwMode="auto">
            <a:xfrm>
              <a:off x="1308" y="3897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2" name="Rectangle 58"/>
            <p:cNvSpPr>
              <a:spLocks noChangeArrowheads="1"/>
            </p:cNvSpPr>
            <p:nvPr/>
          </p:nvSpPr>
          <p:spPr bwMode="auto">
            <a:xfrm>
              <a:off x="456" y="4345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3" name="Rectangle 59"/>
            <p:cNvSpPr>
              <a:spLocks noChangeArrowheads="1"/>
            </p:cNvSpPr>
            <p:nvPr/>
          </p:nvSpPr>
          <p:spPr bwMode="auto">
            <a:xfrm>
              <a:off x="1312" y="4337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5" name="Rectangle 61"/>
            <p:cNvSpPr>
              <a:spLocks noChangeArrowheads="1"/>
            </p:cNvSpPr>
            <p:nvPr/>
          </p:nvSpPr>
          <p:spPr bwMode="auto">
            <a:xfrm>
              <a:off x="1302" y="4543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6" name="Rectangle 62"/>
            <p:cNvSpPr>
              <a:spLocks noChangeArrowheads="1"/>
            </p:cNvSpPr>
            <p:nvPr/>
          </p:nvSpPr>
          <p:spPr bwMode="auto">
            <a:xfrm>
              <a:off x="2635" y="4337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7" name="Rectangle 63"/>
            <p:cNvSpPr>
              <a:spLocks noChangeArrowheads="1"/>
            </p:cNvSpPr>
            <p:nvPr/>
          </p:nvSpPr>
          <p:spPr bwMode="auto">
            <a:xfrm>
              <a:off x="2631" y="4543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8" name="Rectangle 64"/>
            <p:cNvSpPr>
              <a:spLocks noChangeArrowheads="1"/>
            </p:cNvSpPr>
            <p:nvPr/>
          </p:nvSpPr>
          <p:spPr bwMode="auto">
            <a:xfrm>
              <a:off x="4650" y="4337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   </a:t>
              </a:r>
              <a:endParaRPr lang="en-US" altLang="fr-FR" sz="1114" b="1" dirty="0"/>
            </a:p>
          </p:txBody>
        </p:sp>
        <p:sp>
          <p:nvSpPr>
            <p:cNvPr id="26659" name="Rectangle 65"/>
            <p:cNvSpPr>
              <a:spLocks noChangeArrowheads="1"/>
            </p:cNvSpPr>
            <p:nvPr/>
          </p:nvSpPr>
          <p:spPr bwMode="auto">
            <a:xfrm>
              <a:off x="4647" y="4543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894525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HAZOP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2771" y="3787337"/>
            <a:ext cx="1550424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sz="1110" b="1" dirty="0">
                <a:latin typeface="Arial" panose="020B0604020202020204" pitchFamily="34" charset="0"/>
                <a:cs typeface="Arial" panose="020B0604020202020204" pitchFamily="34" charset="0"/>
              </a:rPr>
              <a:t>Dîner pas assez cuit</a:t>
            </a:r>
            <a:endParaRPr lang="fr-CH" sz="1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79686" y="5679796"/>
            <a:ext cx="8986325" cy="119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1323" b="1" dirty="0"/>
              <a:t>Conclusion sur cet exemple :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APR a-t-elle permis de penser à tout ?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L'HAZOP permet de mieux structurer les combinaisons de défaillances (dans les causes)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L'HAZOP met moins en évidence l'importance des composants dans la chaîne de sécurité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1405811-1ABB-4D60-8C2B-7BBC63E50C8B}"/>
              </a:ext>
            </a:extLst>
          </p:cNvPr>
          <p:cNvSpPr txBox="1"/>
          <p:nvPr/>
        </p:nvSpPr>
        <p:spPr>
          <a:xfrm>
            <a:off x="4247472" y="928518"/>
            <a:ext cx="3928493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3036639"/>
            <a:ext cx="9004106" cy="144655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4.2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causes cocotte minute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Arbre des causes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3796" y="1580763"/>
            <a:ext cx="4564952" cy="5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Construire les arbres des causes des événements suivants :</a:t>
            </a:r>
            <a:r>
              <a:rPr lang="fr-FR" altLang="fr-FR" sz="1323" b="1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Absence de cuisson / cuisson plus longue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Surpression / explosion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Sur la base des taux de défaillance fournis durant le cours :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Calculer la fréquence (simplifiée) des événements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Commenter ces calculs (contribution, etc.)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Sur quel système mettriez-vous en œuvre une maintenance accrue ?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u="sng" dirty="0"/>
              <a:t>Probabilités de défaillance (nombre / utilisation) :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Soupape : 	                   1 fois / 100 </a:t>
            </a:r>
            <a:br>
              <a:rPr lang="fr-FR" altLang="fr-FR" sz="1323" b="1" dirty="0"/>
            </a:br>
            <a:r>
              <a:rPr lang="fr-FR" altLang="fr-FR" sz="1323" b="1" dirty="0"/>
              <a:t>(bloquée fermée ou ouverte)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Manomètre : 	                   1 fois / 20</a:t>
            </a:r>
            <a:br>
              <a:rPr lang="fr-FR" altLang="fr-FR" sz="1323" b="1" dirty="0"/>
            </a:br>
            <a:r>
              <a:rPr lang="fr-FR" altLang="fr-FR" sz="1323" b="1" dirty="0"/>
              <a:t>(haut ou bas)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Joint : 	                   1 fois / 50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Thermostat / Serpentin : 1 fois / 500 (chacun)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(bloquée fermée ou ouverte)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Alimentation électrique : 1 fois / 1000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Être humain :                    1 fois / 10</a:t>
            </a:r>
            <a:br>
              <a:rPr lang="fr-FR" altLang="fr-FR" sz="1323" b="1" dirty="0"/>
            </a:br>
            <a:r>
              <a:rPr lang="fr-FR" altLang="fr-FR" sz="1323" b="1" dirty="0"/>
              <a:t>(respect d'une consigne – surveillance du manomètre)</a:t>
            </a:r>
          </a:p>
        </p:txBody>
      </p: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5169433" y="1899492"/>
            <a:ext cx="4637893" cy="2734501"/>
            <a:chOff x="3715" y="2012"/>
            <a:chExt cx="3126" cy="1703"/>
          </a:xfrm>
        </p:grpSpPr>
        <p:graphicFrame>
          <p:nvGraphicFramePr>
            <p:cNvPr id="25619" name="Object 11"/>
            <p:cNvGraphicFramePr>
              <a:graphicFrameLocks noChangeAspect="1"/>
            </p:cNvGraphicFramePr>
            <p:nvPr/>
          </p:nvGraphicFramePr>
          <p:xfrm>
            <a:off x="4154" y="2012"/>
            <a:ext cx="2572" cy="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905531" imgH="1924319" progId="Paint.Picture">
                    <p:embed/>
                  </p:oleObj>
                </mc:Choice>
                <mc:Fallback>
                  <p:oleObj name="Bitmap Image" r:id="rId2" imgW="2905531" imgH="1924319" progId="Paint.Picture">
                    <p:embed/>
                    <p:pic>
                      <p:nvPicPr>
                        <p:cNvPr id="2561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012"/>
                          <a:ext cx="2572" cy="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5477" y="2065"/>
              <a:ext cx="8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manomètre</a:t>
              </a:r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>
              <a:off x="3766" y="2071"/>
              <a:ext cx="7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soupape de sûreté</a:t>
              </a:r>
            </a:p>
          </p:txBody>
        </p:sp>
        <p:sp>
          <p:nvSpPr>
            <p:cNvPr id="25622" name="Text Box 14"/>
            <p:cNvSpPr txBox="1">
              <a:spLocks noChangeArrowheads="1"/>
            </p:cNvSpPr>
            <p:nvPr/>
          </p:nvSpPr>
          <p:spPr bwMode="auto">
            <a:xfrm>
              <a:off x="6140" y="2359"/>
              <a:ext cx="70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joint de couvercle</a:t>
              </a:r>
            </a:p>
          </p:txBody>
        </p:sp>
        <p:sp>
          <p:nvSpPr>
            <p:cNvPr id="25623" name="Text Box 15"/>
            <p:cNvSpPr txBox="1">
              <a:spLocks noChangeArrowheads="1"/>
            </p:cNvSpPr>
            <p:nvPr/>
          </p:nvSpPr>
          <p:spPr bwMode="auto">
            <a:xfrm>
              <a:off x="6267" y="2842"/>
              <a:ext cx="52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alim. électr.</a:t>
              </a:r>
            </a:p>
          </p:txBody>
        </p:sp>
        <p:sp>
          <p:nvSpPr>
            <p:cNvPr id="25624" name="Text Box 16"/>
            <p:cNvSpPr txBox="1">
              <a:spLocks noChangeArrowheads="1"/>
            </p:cNvSpPr>
            <p:nvPr/>
          </p:nvSpPr>
          <p:spPr bwMode="auto">
            <a:xfrm>
              <a:off x="5718" y="3107"/>
              <a:ext cx="79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contact thermostat</a:t>
              </a:r>
            </a:p>
          </p:txBody>
        </p:sp>
        <p:sp>
          <p:nvSpPr>
            <p:cNvPr id="25625" name="Text Box 17"/>
            <p:cNvSpPr txBox="1">
              <a:spLocks noChangeArrowheads="1"/>
            </p:cNvSpPr>
            <p:nvPr/>
          </p:nvSpPr>
          <p:spPr bwMode="auto">
            <a:xfrm>
              <a:off x="5902" y="2736"/>
              <a:ext cx="5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dîner</a:t>
              </a:r>
            </a:p>
          </p:txBody>
        </p:sp>
        <p:sp>
          <p:nvSpPr>
            <p:cNvPr id="25626" name="Text Box 18"/>
            <p:cNvSpPr txBox="1">
              <a:spLocks noChangeArrowheads="1"/>
            </p:cNvSpPr>
            <p:nvPr/>
          </p:nvSpPr>
          <p:spPr bwMode="auto">
            <a:xfrm>
              <a:off x="3715" y="3322"/>
              <a:ext cx="9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serpentin de chauffage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755102" y="9246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EXERCICE 4.2</a:t>
            </a:r>
          </a:p>
        </p:txBody>
      </p:sp>
    </p:spTree>
    <p:extLst>
      <p:ext uri="{BB962C8B-B14F-4D97-AF65-F5344CB8AC3E}">
        <p14:creationId xmlns:p14="http://schemas.microsoft.com/office/powerpoint/2010/main" val="285362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oneTexte 126"/>
          <p:cNvSpPr txBox="1"/>
          <p:nvPr/>
        </p:nvSpPr>
        <p:spPr>
          <a:xfrm>
            <a:off x="6685759" y="10135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SOLUTION 4.2</a:t>
            </a:r>
          </a:p>
        </p:txBody>
      </p:sp>
      <p:grpSp>
        <p:nvGrpSpPr>
          <p:cNvPr id="153" name="Group 6"/>
          <p:cNvGrpSpPr/>
          <p:nvPr/>
        </p:nvGrpSpPr>
        <p:grpSpPr>
          <a:xfrm>
            <a:off x="4123944" y="1047560"/>
            <a:ext cx="1670735" cy="1056932"/>
            <a:chOff x="3090646" y="1285860"/>
            <a:chExt cx="1352548" cy="1483516"/>
          </a:xfrm>
        </p:grpSpPr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3114664" y="1285860"/>
              <a:ext cx="1316581" cy="714380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862000"/>
                </a:gs>
              </a:gsLst>
              <a:lin ang="2700000" scaled="1"/>
            </a:gradFill>
            <a:ln w="6350">
              <a:solidFill>
                <a:srgbClr val="DA34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lnSpc>
                  <a:spcPts val="1400"/>
                </a:lnSpc>
              </a:pP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55" name="TextBox 8"/>
            <p:cNvSpPr txBox="1"/>
            <p:nvPr/>
          </p:nvSpPr>
          <p:spPr>
            <a:xfrm>
              <a:off x="3090646" y="1379785"/>
              <a:ext cx="1352548" cy="138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Absence de </a:t>
              </a:r>
              <a:r>
                <a:rPr lang="fr-FR" sz="14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cuisson / cuisson trop longue</a:t>
              </a:r>
            </a:p>
          </p:txBody>
        </p:sp>
      </p:grp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890417" y="2321110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6" name="TextBox 19"/>
          <p:cNvSpPr txBox="1"/>
          <p:nvPr/>
        </p:nvSpPr>
        <p:spPr>
          <a:xfrm>
            <a:off x="814891" y="2355932"/>
            <a:ext cx="1068818" cy="63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Soupape restée ouverte</a:t>
            </a:r>
          </a:p>
        </p:txBody>
      </p:sp>
      <p:sp>
        <p:nvSpPr>
          <p:cNvPr id="163" name="Rectangle 33"/>
          <p:cNvSpPr>
            <a:spLocks noChangeArrowheads="1"/>
          </p:cNvSpPr>
          <p:nvPr/>
        </p:nvSpPr>
        <p:spPr bwMode="auto">
          <a:xfrm>
            <a:off x="7843859" y="2347778"/>
            <a:ext cx="1209767" cy="5684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4" name="TextBox 17"/>
          <p:cNvSpPr txBox="1"/>
          <p:nvPr/>
        </p:nvSpPr>
        <p:spPr>
          <a:xfrm>
            <a:off x="7721308" y="2328547"/>
            <a:ext cx="14423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Diminution intempestive de la puissance</a:t>
            </a:r>
          </a:p>
        </p:txBody>
      </p:sp>
      <p:pic>
        <p:nvPicPr>
          <p:cNvPr id="159" name="Picture 16" descr="orgate.jpg (428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065" y="1670799"/>
            <a:ext cx="565508" cy="484736"/>
          </a:xfrm>
          <a:prstGeom prst="rect">
            <a:avLst/>
          </a:prstGeom>
          <a:noFill/>
        </p:spPr>
      </p:pic>
      <p:cxnSp>
        <p:nvCxnSpPr>
          <p:cNvPr id="160" name="Straight Connector 13"/>
          <p:cNvCxnSpPr/>
          <p:nvPr/>
        </p:nvCxnSpPr>
        <p:spPr>
          <a:xfrm rot="16200000" flipV="1">
            <a:off x="4877670" y="2129611"/>
            <a:ext cx="1571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4"/>
          <p:cNvCxnSpPr/>
          <p:nvPr/>
        </p:nvCxnSpPr>
        <p:spPr>
          <a:xfrm rot="16200000" flipV="1">
            <a:off x="4889357" y="1629787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5"/>
          <p:cNvSpPr/>
          <p:nvPr/>
        </p:nvSpPr>
        <p:spPr>
          <a:xfrm>
            <a:off x="1349298" y="2204381"/>
            <a:ext cx="7102195" cy="145184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7" name="Group 20"/>
          <p:cNvGrpSpPr/>
          <p:nvPr/>
        </p:nvGrpSpPr>
        <p:grpSpPr>
          <a:xfrm>
            <a:off x="7458576" y="2910706"/>
            <a:ext cx="2029843" cy="2581389"/>
            <a:chOff x="2497180" y="3664755"/>
            <a:chExt cx="2029843" cy="2581389"/>
          </a:xfrm>
        </p:grpSpPr>
        <p:cxnSp>
          <p:nvCxnSpPr>
            <p:cNvPr id="168" name="Straight Connector 22"/>
            <p:cNvCxnSpPr/>
            <p:nvPr/>
          </p:nvCxnSpPr>
          <p:spPr>
            <a:xfrm rot="5400000" flipH="1" flipV="1">
              <a:off x="3418282" y="3727845"/>
              <a:ext cx="126196" cy="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reeform 23"/>
            <p:cNvSpPr/>
            <p:nvPr/>
          </p:nvSpPr>
          <p:spPr>
            <a:xfrm>
              <a:off x="3048000" y="4314828"/>
              <a:ext cx="900113" cy="142875"/>
            </a:xfrm>
            <a:custGeom>
              <a:avLst/>
              <a:gdLst>
                <a:gd name="connsiteX0" fmla="*/ 1876425 w 1876425"/>
                <a:gd name="connsiteY0" fmla="*/ 138112 h 142875"/>
                <a:gd name="connsiteX1" fmla="*/ 1876425 w 1876425"/>
                <a:gd name="connsiteY1" fmla="*/ 0 h 142875"/>
                <a:gd name="connsiteX2" fmla="*/ 0 w 1876425"/>
                <a:gd name="connsiteY2" fmla="*/ 0 h 142875"/>
                <a:gd name="connsiteX3" fmla="*/ 0 w 18764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425" h="142875">
                  <a:moveTo>
                    <a:pt x="1876425" y="138112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70" name="Group 24"/>
            <p:cNvGrpSpPr/>
            <p:nvPr/>
          </p:nvGrpSpPr>
          <p:grpSpPr>
            <a:xfrm>
              <a:off x="3356412" y="4419530"/>
              <a:ext cx="1170611" cy="1467542"/>
              <a:chOff x="3476616" y="3543203"/>
              <a:chExt cx="1502159" cy="1883192"/>
            </a:xfrm>
          </p:grpSpPr>
          <p:sp>
            <p:nvSpPr>
              <p:cNvPr id="175" name="Oval 93"/>
              <p:cNvSpPr>
                <a:spLocks noChangeArrowheads="1"/>
              </p:cNvSpPr>
              <p:nvPr/>
            </p:nvSpPr>
            <p:spPr bwMode="auto">
              <a:xfrm>
                <a:off x="3929058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6" name="TextBox 30"/>
              <p:cNvSpPr txBox="1"/>
              <p:nvPr/>
            </p:nvSpPr>
            <p:spPr>
              <a:xfrm>
                <a:off x="3476616" y="4155979"/>
                <a:ext cx="1502159" cy="127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La personne suit les indications du manomètre !</a:t>
                </a:r>
              </a:p>
            </p:txBody>
          </p:sp>
        </p:grpSp>
        <p:grpSp>
          <p:nvGrpSpPr>
            <p:cNvPr id="171" name="Group 25"/>
            <p:cNvGrpSpPr/>
            <p:nvPr/>
          </p:nvGrpSpPr>
          <p:grpSpPr>
            <a:xfrm>
              <a:off x="2497180" y="4419529"/>
              <a:ext cx="992917" cy="1826615"/>
              <a:chOff x="2254965" y="3543203"/>
              <a:chExt cx="1274138" cy="2343965"/>
            </a:xfrm>
          </p:grpSpPr>
          <p:sp>
            <p:nvSpPr>
              <p:cNvPr id="173" name="Oval 93"/>
              <p:cNvSpPr>
                <a:spLocks noChangeArrowheads="1"/>
              </p:cNvSpPr>
              <p:nvPr/>
            </p:nvSpPr>
            <p:spPr bwMode="auto">
              <a:xfrm>
                <a:off x="2643052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4" name="TextBox 28"/>
              <p:cNvSpPr txBox="1"/>
              <p:nvPr/>
            </p:nvSpPr>
            <p:spPr>
              <a:xfrm>
                <a:off x="2254965" y="4155980"/>
                <a:ext cx="1274138" cy="173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Défaillance manomètre (</a:t>
                </a:r>
                <a:r>
                  <a:rPr lang="fr-FR" sz="1400" b="1" dirty="0" err="1">
                    <a:latin typeface="Arial Narrow" pitchFamily="34" charset="0"/>
                    <a:cs typeface="Arial" pitchFamily="34" charset="0"/>
                  </a:rPr>
                  <a:t>sur-estimation</a:t>
                </a: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 de la pression réelle)</a:t>
                </a:r>
              </a:p>
            </p:txBody>
          </p:sp>
        </p:grpSp>
        <p:cxnSp>
          <p:nvCxnSpPr>
            <p:cNvPr id="172" name="Straight Connector 26"/>
            <p:cNvCxnSpPr/>
            <p:nvPr/>
          </p:nvCxnSpPr>
          <p:spPr>
            <a:xfrm rot="5400000" flipH="1" flipV="1">
              <a:off x="3421556" y="4255290"/>
              <a:ext cx="119064" cy="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93"/>
          <p:cNvSpPr>
            <a:spLocks noChangeArrowheads="1"/>
          </p:cNvSpPr>
          <p:nvPr/>
        </p:nvSpPr>
        <p:spPr bwMode="auto">
          <a:xfrm>
            <a:off x="1117125" y="3198387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198" name="Connecteur droit 197"/>
          <p:cNvCxnSpPr/>
          <p:nvPr/>
        </p:nvCxnSpPr>
        <p:spPr bwMode="auto">
          <a:xfrm>
            <a:off x="1348482" y="3108160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Rectangle 33"/>
          <p:cNvSpPr>
            <a:spLocks noChangeArrowheads="1"/>
          </p:cNvSpPr>
          <p:nvPr/>
        </p:nvSpPr>
        <p:spPr bwMode="auto">
          <a:xfrm>
            <a:off x="2202541" y="2328547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0" name="TextBox 19"/>
          <p:cNvSpPr txBox="1"/>
          <p:nvPr/>
        </p:nvSpPr>
        <p:spPr>
          <a:xfrm>
            <a:off x="2127015" y="2363369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Thermostat resté ouvert</a:t>
            </a:r>
          </a:p>
        </p:txBody>
      </p:sp>
      <p:sp>
        <p:nvSpPr>
          <p:cNvPr id="201" name="Oval 93"/>
          <p:cNvSpPr>
            <a:spLocks noChangeArrowheads="1"/>
          </p:cNvSpPr>
          <p:nvPr/>
        </p:nvSpPr>
        <p:spPr bwMode="auto">
          <a:xfrm>
            <a:off x="2429249" y="3205824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2" name="Connecteur droit 201"/>
          <p:cNvCxnSpPr/>
          <p:nvPr/>
        </p:nvCxnSpPr>
        <p:spPr bwMode="auto">
          <a:xfrm>
            <a:off x="2660606" y="3115597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Connecteur droit 202"/>
          <p:cNvCxnSpPr/>
          <p:nvPr/>
        </p:nvCxnSpPr>
        <p:spPr bwMode="auto">
          <a:xfrm flipV="1">
            <a:off x="2660606" y="2216015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" name="Rectangle 33"/>
          <p:cNvSpPr>
            <a:spLocks noChangeArrowheads="1"/>
          </p:cNvSpPr>
          <p:nvPr/>
        </p:nvSpPr>
        <p:spPr bwMode="auto">
          <a:xfrm>
            <a:off x="3470060" y="2324832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7" name="TextBox 19"/>
          <p:cNvSpPr txBox="1"/>
          <p:nvPr/>
        </p:nvSpPr>
        <p:spPr>
          <a:xfrm>
            <a:off x="3394534" y="2359654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Serpentin ne chauffe pas</a:t>
            </a:r>
          </a:p>
        </p:txBody>
      </p:sp>
      <p:sp>
        <p:nvSpPr>
          <p:cNvPr id="208" name="Oval 93"/>
          <p:cNvSpPr>
            <a:spLocks noChangeArrowheads="1"/>
          </p:cNvSpPr>
          <p:nvPr/>
        </p:nvSpPr>
        <p:spPr bwMode="auto">
          <a:xfrm>
            <a:off x="3696768" y="3202109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9" name="Connecteur droit 208"/>
          <p:cNvCxnSpPr/>
          <p:nvPr/>
        </p:nvCxnSpPr>
        <p:spPr bwMode="auto">
          <a:xfrm>
            <a:off x="3928125" y="3111882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Connecteur droit 209"/>
          <p:cNvCxnSpPr/>
          <p:nvPr/>
        </p:nvCxnSpPr>
        <p:spPr bwMode="auto">
          <a:xfrm flipV="1">
            <a:off x="3928125" y="2212300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Rectangle 33"/>
          <p:cNvSpPr>
            <a:spLocks noChangeArrowheads="1"/>
          </p:cNvSpPr>
          <p:nvPr/>
        </p:nvSpPr>
        <p:spPr bwMode="auto">
          <a:xfrm>
            <a:off x="4915995" y="2332269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12" name="TextBox 19"/>
          <p:cNvSpPr txBox="1"/>
          <p:nvPr/>
        </p:nvSpPr>
        <p:spPr>
          <a:xfrm>
            <a:off x="4840469" y="2367091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Joint défectueux</a:t>
            </a:r>
          </a:p>
        </p:txBody>
      </p:sp>
      <p:sp>
        <p:nvSpPr>
          <p:cNvPr id="213" name="Oval 93"/>
          <p:cNvSpPr>
            <a:spLocks noChangeArrowheads="1"/>
          </p:cNvSpPr>
          <p:nvPr/>
        </p:nvSpPr>
        <p:spPr bwMode="auto">
          <a:xfrm>
            <a:off x="5142703" y="3209546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14" name="Connecteur droit 213"/>
          <p:cNvCxnSpPr/>
          <p:nvPr/>
        </p:nvCxnSpPr>
        <p:spPr bwMode="auto">
          <a:xfrm>
            <a:off x="5374060" y="3119319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Connecteur droit 214"/>
          <p:cNvCxnSpPr/>
          <p:nvPr/>
        </p:nvCxnSpPr>
        <p:spPr bwMode="auto">
          <a:xfrm flipV="1">
            <a:off x="5374060" y="2219737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Rectangle 33"/>
          <p:cNvSpPr>
            <a:spLocks noChangeArrowheads="1"/>
          </p:cNvSpPr>
          <p:nvPr/>
        </p:nvSpPr>
        <p:spPr bwMode="auto">
          <a:xfrm>
            <a:off x="6417690" y="2317404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17" name="TextBox 19"/>
          <p:cNvSpPr txBox="1"/>
          <p:nvPr/>
        </p:nvSpPr>
        <p:spPr>
          <a:xfrm>
            <a:off x="6342164" y="2352226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Alimentation électrique HS</a:t>
            </a:r>
          </a:p>
        </p:txBody>
      </p:sp>
      <p:sp>
        <p:nvSpPr>
          <p:cNvPr id="218" name="Oval 93"/>
          <p:cNvSpPr>
            <a:spLocks noChangeArrowheads="1"/>
          </p:cNvSpPr>
          <p:nvPr/>
        </p:nvSpPr>
        <p:spPr bwMode="auto">
          <a:xfrm>
            <a:off x="6644398" y="3194681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19" name="Connecteur droit 218"/>
          <p:cNvCxnSpPr/>
          <p:nvPr/>
        </p:nvCxnSpPr>
        <p:spPr bwMode="auto">
          <a:xfrm>
            <a:off x="6875755" y="3104454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Connecteur droit 219"/>
          <p:cNvCxnSpPr/>
          <p:nvPr/>
        </p:nvCxnSpPr>
        <p:spPr bwMode="auto">
          <a:xfrm flipV="1">
            <a:off x="6875755" y="2204872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Text Box 4"/>
          <p:cNvSpPr txBox="1">
            <a:spLocks noChangeArrowheads="1"/>
          </p:cNvSpPr>
          <p:nvPr/>
        </p:nvSpPr>
        <p:spPr bwMode="auto">
          <a:xfrm>
            <a:off x="89727" y="3791829"/>
            <a:ext cx="8009184" cy="313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(pas de cuisson) = </a:t>
            </a:r>
            <a:br>
              <a:rPr lang="fr-FR" altLang="fr-FR" sz="1323" b="1" dirty="0"/>
            </a:br>
            <a:r>
              <a:rPr lang="fr-FR" altLang="fr-FR" sz="1323" b="1" dirty="0"/>
              <a:t>P(soupape restée ouverte) </a:t>
            </a:r>
            <a:br>
              <a:rPr lang="fr-FR" altLang="fr-FR" sz="1323" b="1" dirty="0"/>
            </a:br>
            <a:r>
              <a:rPr lang="fr-FR" altLang="fr-FR" sz="1323" b="1" dirty="0"/>
              <a:t>+ P(thermostat ouvert) </a:t>
            </a:r>
            <a:br>
              <a:rPr lang="fr-FR" altLang="fr-FR" sz="1323" b="1" dirty="0"/>
            </a:br>
            <a:r>
              <a:rPr lang="fr-FR" altLang="fr-FR" sz="1323" b="1" dirty="0"/>
              <a:t>+ P(serpentin HS) </a:t>
            </a:r>
            <a:br>
              <a:rPr lang="fr-FR" altLang="fr-FR" sz="1323" b="1" dirty="0"/>
            </a:br>
            <a:r>
              <a:rPr lang="fr-FR" altLang="fr-FR" sz="1323" b="1" dirty="0"/>
              <a:t>+ P(joint défectueux) </a:t>
            </a:r>
            <a:br>
              <a:rPr lang="fr-FR" altLang="fr-FR" sz="1323" b="1" dirty="0"/>
            </a:br>
            <a:r>
              <a:rPr lang="fr-FR" altLang="fr-FR" sz="1323" b="1" dirty="0"/>
              <a:t>+ P(alimentation HS) </a:t>
            </a:r>
            <a:br>
              <a:rPr lang="fr-FR" altLang="fr-FR" sz="1323" b="1" dirty="0"/>
            </a:br>
            <a:r>
              <a:rPr lang="fr-FR" altLang="fr-FR" sz="1323" b="1" dirty="0"/>
              <a:t>+ P(diminution intempestive de la puissance) 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Avec P(diminution intempestive de la puissance) = </a:t>
            </a:r>
            <a:br>
              <a:rPr lang="fr-FR" altLang="fr-FR" sz="1323" b="1" dirty="0"/>
            </a:br>
            <a:r>
              <a:rPr lang="fr-FR" altLang="fr-FR" sz="1323" b="1" dirty="0"/>
              <a:t>P(défaillance manomètre) </a:t>
            </a:r>
            <a:br>
              <a:rPr lang="fr-FR" altLang="fr-FR" sz="1323" b="1" dirty="0"/>
            </a:br>
            <a:r>
              <a:rPr lang="fr-FR" altLang="fr-FR" sz="1323" b="1" dirty="0"/>
              <a:t>x P(la personne suit les indications)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(pas de cuisson) = 1/100 + 1/500 + 1/500 + 1/50 + 1/1000 + (1/20 x 9/10) = 0,08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>
                <a:sym typeface="Wingdings" panose="05000000000000000000" pitchFamily="2" charset="2"/>
              </a:rPr>
              <a:t> P</a:t>
            </a:r>
            <a:r>
              <a:rPr lang="fr-FR" altLang="fr-FR" sz="1323" b="1" dirty="0"/>
              <a:t>robabilité non négligeable, essentiellement liée à la faible fiabilité du joint et du manomètre</a:t>
            </a:r>
          </a:p>
        </p:txBody>
      </p:sp>
      <p:pic>
        <p:nvPicPr>
          <p:cNvPr id="222" name="Picture 14" descr="andgate.jpg (47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954" y="3033762"/>
            <a:ext cx="433047" cy="426262"/>
          </a:xfrm>
          <a:prstGeom prst="rect">
            <a:avLst/>
          </a:prstGeom>
          <a:noFill/>
        </p:spPr>
      </p:pic>
      <p:sp>
        <p:nvSpPr>
          <p:cNvPr id="223" name="Ellipse 222"/>
          <p:cNvSpPr/>
          <p:nvPr/>
        </p:nvSpPr>
        <p:spPr bwMode="auto">
          <a:xfrm>
            <a:off x="4386190" y="6125592"/>
            <a:ext cx="454279" cy="27520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82147" y="6125592"/>
            <a:ext cx="962251" cy="27520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oneTexte 126"/>
          <p:cNvSpPr txBox="1"/>
          <p:nvPr/>
        </p:nvSpPr>
        <p:spPr>
          <a:xfrm>
            <a:off x="6685759" y="10135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SOLUTION 4.2</a:t>
            </a:r>
          </a:p>
        </p:txBody>
      </p:sp>
      <p:grpSp>
        <p:nvGrpSpPr>
          <p:cNvPr id="153" name="Group 6"/>
          <p:cNvGrpSpPr/>
          <p:nvPr/>
        </p:nvGrpSpPr>
        <p:grpSpPr>
          <a:xfrm>
            <a:off x="2422537" y="1263877"/>
            <a:ext cx="1051873" cy="508961"/>
            <a:chOff x="3046173" y="1285860"/>
            <a:chExt cx="1476415" cy="714380"/>
          </a:xfrm>
        </p:grpSpPr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3114664" y="1285860"/>
              <a:ext cx="1316581" cy="714380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862000"/>
                </a:gs>
              </a:gsLst>
              <a:lin ang="2700000" scaled="1"/>
            </a:gradFill>
            <a:ln w="6350">
              <a:solidFill>
                <a:srgbClr val="DA34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lnSpc>
                  <a:spcPts val="1400"/>
                </a:lnSpc>
              </a:pPr>
              <a:endParaRPr lang="fr-FR" sz="1400" dirty="0">
                <a:latin typeface="Arial Narrow" pitchFamily="34" charset="0"/>
              </a:endParaRPr>
            </a:p>
          </p:txBody>
        </p:sp>
        <p:sp>
          <p:nvSpPr>
            <p:cNvPr id="155" name="TextBox 8"/>
            <p:cNvSpPr txBox="1"/>
            <p:nvPr/>
          </p:nvSpPr>
          <p:spPr>
            <a:xfrm>
              <a:off x="3046173" y="1424208"/>
              <a:ext cx="1476415" cy="3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135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Surpression</a:t>
              </a:r>
            </a:p>
          </p:txBody>
        </p:sp>
      </p:grp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219496" y="2537426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6" name="TextBox 19"/>
          <p:cNvSpPr txBox="1"/>
          <p:nvPr/>
        </p:nvSpPr>
        <p:spPr>
          <a:xfrm>
            <a:off x="143970" y="2572248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Soupape restée fermée</a:t>
            </a:r>
          </a:p>
        </p:txBody>
      </p:sp>
      <p:sp>
        <p:nvSpPr>
          <p:cNvPr id="163" name="Rectangle 33"/>
          <p:cNvSpPr>
            <a:spLocks noChangeArrowheads="1"/>
          </p:cNvSpPr>
          <p:nvPr/>
        </p:nvSpPr>
        <p:spPr bwMode="auto">
          <a:xfrm>
            <a:off x="4072902" y="2564094"/>
            <a:ext cx="1209767" cy="5684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4" name="TextBox 17"/>
          <p:cNvSpPr txBox="1"/>
          <p:nvPr/>
        </p:nvSpPr>
        <p:spPr>
          <a:xfrm>
            <a:off x="3950351" y="2544863"/>
            <a:ext cx="144234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Pas de diminution de la puissance</a:t>
            </a:r>
          </a:p>
        </p:txBody>
      </p:sp>
      <p:cxnSp>
        <p:nvCxnSpPr>
          <p:cNvPr id="161" name="Straight Connector 14"/>
          <p:cNvCxnSpPr/>
          <p:nvPr/>
        </p:nvCxnSpPr>
        <p:spPr>
          <a:xfrm rot="16200000" flipV="1">
            <a:off x="2869140" y="1846103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5"/>
          <p:cNvSpPr/>
          <p:nvPr/>
        </p:nvSpPr>
        <p:spPr>
          <a:xfrm>
            <a:off x="677561" y="2417401"/>
            <a:ext cx="4002975" cy="148479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7" name="Group 20"/>
          <p:cNvGrpSpPr/>
          <p:nvPr/>
        </p:nvGrpSpPr>
        <p:grpSpPr>
          <a:xfrm>
            <a:off x="3678604" y="3127022"/>
            <a:ext cx="2038858" cy="3029488"/>
            <a:chOff x="2488165" y="3664755"/>
            <a:chExt cx="2038858" cy="3029488"/>
          </a:xfrm>
        </p:grpSpPr>
        <p:cxnSp>
          <p:nvCxnSpPr>
            <p:cNvPr id="168" name="Straight Connector 22"/>
            <p:cNvCxnSpPr/>
            <p:nvPr/>
          </p:nvCxnSpPr>
          <p:spPr>
            <a:xfrm rot="5400000" flipH="1" flipV="1">
              <a:off x="3418282" y="3727845"/>
              <a:ext cx="126196" cy="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reeform 23"/>
            <p:cNvSpPr/>
            <p:nvPr/>
          </p:nvSpPr>
          <p:spPr>
            <a:xfrm>
              <a:off x="2660890" y="4314829"/>
              <a:ext cx="1287223" cy="117118"/>
            </a:xfrm>
            <a:custGeom>
              <a:avLst/>
              <a:gdLst>
                <a:gd name="connsiteX0" fmla="*/ 1876425 w 1876425"/>
                <a:gd name="connsiteY0" fmla="*/ 138112 h 142875"/>
                <a:gd name="connsiteX1" fmla="*/ 1876425 w 1876425"/>
                <a:gd name="connsiteY1" fmla="*/ 0 h 142875"/>
                <a:gd name="connsiteX2" fmla="*/ 0 w 1876425"/>
                <a:gd name="connsiteY2" fmla="*/ 0 h 142875"/>
                <a:gd name="connsiteX3" fmla="*/ 0 w 18764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425" h="142875">
                  <a:moveTo>
                    <a:pt x="1876425" y="138112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70" name="Group 24"/>
            <p:cNvGrpSpPr/>
            <p:nvPr/>
          </p:nvGrpSpPr>
          <p:grpSpPr>
            <a:xfrm>
              <a:off x="3356412" y="4419528"/>
              <a:ext cx="1170611" cy="1647078"/>
              <a:chOff x="3476616" y="3543203"/>
              <a:chExt cx="1502159" cy="2113579"/>
            </a:xfrm>
          </p:grpSpPr>
          <p:sp>
            <p:nvSpPr>
              <p:cNvPr id="175" name="Oval 93"/>
              <p:cNvSpPr>
                <a:spLocks noChangeArrowheads="1"/>
              </p:cNvSpPr>
              <p:nvPr/>
            </p:nvSpPr>
            <p:spPr bwMode="auto">
              <a:xfrm>
                <a:off x="3929058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6" name="TextBox 30"/>
              <p:cNvSpPr txBox="1"/>
              <p:nvPr/>
            </p:nvSpPr>
            <p:spPr>
              <a:xfrm>
                <a:off x="3476616" y="4155980"/>
                <a:ext cx="1502159" cy="150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La personne ne surveille pas la cocotte / n'agit pas selon manomètre</a:t>
                </a:r>
              </a:p>
            </p:txBody>
          </p:sp>
        </p:grpSp>
        <p:grpSp>
          <p:nvGrpSpPr>
            <p:cNvPr id="171" name="Group 25"/>
            <p:cNvGrpSpPr/>
            <p:nvPr/>
          </p:nvGrpSpPr>
          <p:grpSpPr>
            <a:xfrm>
              <a:off x="2488165" y="4890726"/>
              <a:ext cx="992917" cy="1803517"/>
              <a:chOff x="2243397" y="4147857"/>
              <a:chExt cx="1274138" cy="2314326"/>
            </a:xfrm>
          </p:grpSpPr>
          <p:sp>
            <p:nvSpPr>
              <p:cNvPr id="173" name="Oval 93"/>
              <p:cNvSpPr>
                <a:spLocks noChangeArrowheads="1"/>
              </p:cNvSpPr>
              <p:nvPr/>
            </p:nvSpPr>
            <p:spPr bwMode="auto">
              <a:xfrm>
                <a:off x="2783709" y="4147857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4" name="TextBox 28"/>
              <p:cNvSpPr txBox="1"/>
              <p:nvPr/>
            </p:nvSpPr>
            <p:spPr>
              <a:xfrm>
                <a:off x="2243397" y="4730996"/>
                <a:ext cx="1274138" cy="1731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Défaillance manomètre (sous-estimation de la pression réelle)</a:t>
                </a:r>
              </a:p>
            </p:txBody>
          </p:sp>
        </p:grpSp>
        <p:cxnSp>
          <p:nvCxnSpPr>
            <p:cNvPr id="172" name="Straight Connector 26"/>
            <p:cNvCxnSpPr/>
            <p:nvPr/>
          </p:nvCxnSpPr>
          <p:spPr>
            <a:xfrm rot="5400000" flipH="1" flipV="1">
              <a:off x="3421556" y="4255290"/>
              <a:ext cx="119064" cy="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93"/>
          <p:cNvSpPr>
            <a:spLocks noChangeArrowheads="1"/>
          </p:cNvSpPr>
          <p:nvPr/>
        </p:nvSpPr>
        <p:spPr bwMode="auto">
          <a:xfrm>
            <a:off x="446204" y="3414703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pic>
        <p:nvPicPr>
          <p:cNvPr id="197" name="Picture 16" descr="orgate.jpg (428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35" y="3221212"/>
            <a:ext cx="565508" cy="484736"/>
          </a:xfrm>
          <a:prstGeom prst="rect">
            <a:avLst/>
          </a:prstGeom>
          <a:noFill/>
        </p:spPr>
      </p:pic>
      <p:cxnSp>
        <p:nvCxnSpPr>
          <p:cNvPr id="198" name="Connecteur droit 197"/>
          <p:cNvCxnSpPr/>
          <p:nvPr/>
        </p:nvCxnSpPr>
        <p:spPr bwMode="auto">
          <a:xfrm>
            <a:off x="677561" y="3324476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Rectangle 33"/>
          <p:cNvSpPr>
            <a:spLocks noChangeArrowheads="1"/>
          </p:cNvSpPr>
          <p:nvPr/>
        </p:nvSpPr>
        <p:spPr bwMode="auto">
          <a:xfrm>
            <a:off x="1531620" y="2544863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0" name="TextBox 19"/>
          <p:cNvSpPr txBox="1"/>
          <p:nvPr/>
        </p:nvSpPr>
        <p:spPr>
          <a:xfrm>
            <a:off x="1456094" y="2579685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Thermostat bloqué fermé</a:t>
            </a:r>
          </a:p>
        </p:txBody>
      </p:sp>
      <p:sp>
        <p:nvSpPr>
          <p:cNvPr id="201" name="Oval 93"/>
          <p:cNvSpPr>
            <a:spLocks noChangeArrowheads="1"/>
          </p:cNvSpPr>
          <p:nvPr/>
        </p:nvSpPr>
        <p:spPr bwMode="auto">
          <a:xfrm>
            <a:off x="1758328" y="3422140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2" name="Connecteur droit 201"/>
          <p:cNvCxnSpPr/>
          <p:nvPr/>
        </p:nvCxnSpPr>
        <p:spPr bwMode="auto">
          <a:xfrm>
            <a:off x="1989685" y="3331913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Connecteur droit 202"/>
          <p:cNvCxnSpPr/>
          <p:nvPr/>
        </p:nvCxnSpPr>
        <p:spPr bwMode="auto">
          <a:xfrm flipV="1">
            <a:off x="1989685" y="2432331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Text Box 4"/>
          <p:cNvSpPr txBox="1">
            <a:spLocks noChangeArrowheads="1"/>
          </p:cNvSpPr>
          <p:nvPr/>
        </p:nvSpPr>
        <p:spPr bwMode="auto">
          <a:xfrm>
            <a:off x="5999371" y="1846104"/>
            <a:ext cx="3792700" cy="42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(surpression) = 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P(soupape restée fermée) </a:t>
            </a:r>
            <a:br>
              <a:rPr lang="fr-FR" altLang="fr-FR" sz="1323" b="1" dirty="0"/>
            </a:br>
            <a:r>
              <a:rPr lang="fr-FR" altLang="fr-FR" sz="1323" b="1" dirty="0"/>
              <a:t>x P(thermostat bloqué fermé) </a:t>
            </a:r>
            <a:br>
              <a:rPr lang="fr-FR" altLang="fr-FR" sz="1323" b="1" dirty="0"/>
            </a:br>
            <a:r>
              <a:rPr lang="fr-FR" altLang="fr-FR" sz="1323" b="1" dirty="0"/>
              <a:t>x P(pas de diminution de la puissance) </a:t>
            </a:r>
          </a:p>
          <a:p>
            <a:pPr eaLnBrk="1" hangingPunct="1">
              <a:spcBef>
                <a:spcPct val="20000"/>
              </a:spcBef>
            </a:pPr>
            <a:br>
              <a:rPr lang="fr-FR" altLang="fr-FR" sz="800" b="1" dirty="0"/>
            </a:br>
            <a:r>
              <a:rPr lang="fr-FR" altLang="fr-FR" sz="1323" b="1" dirty="0"/>
              <a:t>Avec P(pas de diminution de la puissance) = P(défaillance manomètre)</a:t>
            </a:r>
            <a:r>
              <a:rPr lang="fr-FR" altLang="fr-FR" sz="1323" b="1" dirty="0" err="1"/>
              <a:t>xP</a:t>
            </a:r>
            <a:r>
              <a:rPr lang="fr-FR" altLang="fr-FR" sz="1323" b="1" dirty="0"/>
              <a:t>(la personne ne fait rien) </a:t>
            </a:r>
            <a:br>
              <a:rPr lang="fr-FR" altLang="fr-FR" sz="1323" b="1" dirty="0"/>
            </a:br>
            <a:r>
              <a:rPr lang="fr-FR" altLang="fr-FR" sz="1323" b="1" dirty="0"/>
              <a:t>+ P(la personne ne surveille pas la cocotte)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(surpression) = </a:t>
            </a:r>
            <a:br>
              <a:rPr lang="fr-FR" altLang="fr-FR" sz="1323" b="1" dirty="0"/>
            </a:br>
            <a:r>
              <a:rPr lang="fr-FR" altLang="fr-FR" sz="1323" b="1" dirty="0"/>
              <a:t>1/100 </a:t>
            </a:r>
            <a:br>
              <a:rPr lang="fr-FR" altLang="fr-FR" sz="1323" b="1" dirty="0"/>
            </a:br>
            <a:r>
              <a:rPr lang="fr-FR" altLang="fr-FR" sz="1323" b="1" dirty="0"/>
              <a:t>x 1/500 </a:t>
            </a:r>
            <a:br>
              <a:rPr lang="fr-FR" altLang="fr-FR" sz="1323" b="1" dirty="0"/>
            </a:br>
            <a:r>
              <a:rPr lang="fr-FR" altLang="fr-FR" sz="1323" b="1" dirty="0"/>
              <a:t>x (1/20x9/10 + 1/10) </a:t>
            </a:r>
            <a:br>
              <a:rPr lang="fr-FR" altLang="fr-FR" sz="1323" b="1" dirty="0"/>
            </a:br>
            <a:r>
              <a:rPr lang="fr-FR" altLang="fr-FR" sz="1323" b="1" dirty="0"/>
              <a:t>= 0,0000029</a:t>
            </a:r>
          </a:p>
          <a:p>
            <a:pPr eaLnBrk="1" hangingPunct="1">
              <a:spcBef>
                <a:spcPct val="20000"/>
              </a:spcBef>
            </a:pPr>
            <a:br>
              <a:rPr lang="fr-FR" altLang="fr-FR" sz="1323" b="1" dirty="0"/>
            </a:br>
            <a:r>
              <a:rPr lang="fr-FR" altLang="fr-FR" sz="1323" b="1" dirty="0">
                <a:sym typeface="Wingdings" panose="05000000000000000000" pitchFamily="2" charset="2"/>
              </a:rPr>
              <a:t> P</a:t>
            </a:r>
            <a:r>
              <a:rPr lang="fr-FR" altLang="fr-FR" sz="1323" b="1" dirty="0"/>
              <a:t>robabilité très faible dans l'absolu = 1 fois toutes les 344'827 utilisations, grâce à la bonne fiabilité de 2 composants "soupape" et "thermostat" + multiples redondances</a:t>
            </a:r>
          </a:p>
        </p:txBody>
      </p:sp>
      <p:pic>
        <p:nvPicPr>
          <p:cNvPr id="48" name="Picture 14" descr="andgate.jpg (47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510" y="1866062"/>
            <a:ext cx="433047" cy="426262"/>
          </a:xfrm>
          <a:prstGeom prst="rect">
            <a:avLst/>
          </a:prstGeom>
          <a:noFill/>
        </p:spPr>
      </p:pic>
      <p:cxnSp>
        <p:nvCxnSpPr>
          <p:cNvPr id="49" name="Straight Connector 14"/>
          <p:cNvCxnSpPr/>
          <p:nvPr/>
        </p:nvCxnSpPr>
        <p:spPr>
          <a:xfrm rot="16200000" flipV="1">
            <a:off x="2868168" y="2343168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4" descr="andgate.jpg (4721 bytes)">
            <a:extLst>
              <a:ext uri="{FF2B5EF4-FFF2-40B4-BE49-F238E27FC236}">
                <a16:creationId xmlns:a16="http://schemas.microsoft.com/office/drawing/2014/main" id="{9E75F240-EEAC-49E8-AF1F-77690BE6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619" y="3848662"/>
            <a:ext cx="323878" cy="318803"/>
          </a:xfrm>
          <a:prstGeom prst="rect">
            <a:avLst/>
          </a:prstGeom>
          <a:noFill/>
        </p:spPr>
      </p:pic>
      <p:sp>
        <p:nvSpPr>
          <p:cNvPr id="34" name="Freeform 15">
            <a:extLst>
              <a:ext uri="{FF2B5EF4-FFF2-40B4-BE49-F238E27FC236}">
                <a16:creationId xmlns:a16="http://schemas.microsoft.com/office/drawing/2014/main" id="{ACFA7429-D5EA-4AF3-9667-6A26A43C4E43}"/>
              </a:ext>
            </a:extLst>
          </p:cNvPr>
          <p:cNvSpPr/>
          <p:nvPr/>
        </p:nvSpPr>
        <p:spPr>
          <a:xfrm>
            <a:off x="2765414" y="4227445"/>
            <a:ext cx="1562501" cy="127404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836A84A9-1F8A-4E19-BD13-B1A6E0F0B924}"/>
              </a:ext>
            </a:extLst>
          </p:cNvPr>
          <p:cNvCxnSpPr>
            <a:cxnSpLocks/>
          </p:cNvCxnSpPr>
          <p:nvPr/>
        </p:nvCxnSpPr>
        <p:spPr>
          <a:xfrm flipV="1">
            <a:off x="3847703" y="4166234"/>
            <a:ext cx="0" cy="38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93">
            <a:extLst>
              <a:ext uri="{FF2B5EF4-FFF2-40B4-BE49-F238E27FC236}">
                <a16:creationId xmlns:a16="http://schemas.microsoft.com/office/drawing/2014/main" id="{09CFFF80-0C40-4DD3-A8EB-23ACF8D3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377" y="4335351"/>
            <a:ext cx="472074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4DE24A9D-19EA-4C71-B055-49E7557A7959}"/>
              </a:ext>
            </a:extLst>
          </p:cNvPr>
          <p:cNvSpPr txBox="1"/>
          <p:nvPr/>
        </p:nvSpPr>
        <p:spPr>
          <a:xfrm>
            <a:off x="2176795" y="4812878"/>
            <a:ext cx="117061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latin typeface="Arial Narrow" pitchFamily="34" charset="0"/>
                <a:cs typeface="Arial" pitchFamily="34" charset="0"/>
              </a:rPr>
              <a:t>La personne agit selon les consignes (erronées !) du manomètre et ne fait rien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9F016FF-286A-4B09-B04A-F7B890FF7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1" y="6269611"/>
            <a:ext cx="9730940" cy="8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u="sng" dirty="0"/>
              <a:t>Nota</a:t>
            </a:r>
            <a:r>
              <a:rPr lang="fr-FR" altLang="fr-FR" sz="1323" b="1" dirty="0"/>
              <a:t> : en toute rigueur, une branche supplémentaire "alimentation électrique fonctionnelle" devrait être ajoutée en haut de l'arbre avec le lien logique "et", car en cas de perte d'alimentation électrique </a:t>
            </a:r>
            <a:r>
              <a:rPr lang="fr-FR" altLang="fr-FR" sz="1323" b="1" dirty="0">
                <a:sym typeface="Wingdings" panose="05000000000000000000" pitchFamily="2" charset="2"/>
              </a:rPr>
              <a:t> pas de risque d'explosion. Toutefois la probabilité de cette branche est de 999/1000, son impact sur le résultat est anecdotique (en toute rigueur la probabilité de surpression calculée ci-dessus devrait être multipliée par 0,999</a:t>
            </a:r>
            <a:r>
              <a:rPr lang="fr-FR" altLang="fr-FR" sz="1323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51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2506287"/>
            <a:ext cx="9004106" cy="2123658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4.3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causes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conséquences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0042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port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Transpo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nspor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V:\CAR\COURS\Cours Enerbat\Transport.ppt</Template>
  <TotalTime>0</TotalTime>
  <Words>1473</Words>
  <Application>Microsoft Office PowerPoint</Application>
  <PresentationFormat>Personnalisé</PresentationFormat>
  <Paragraphs>256</Paragraphs>
  <Slides>18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Monotype Sorts</vt:lpstr>
      <vt:lpstr>Times New Roman</vt:lpstr>
      <vt:lpstr>Verdana</vt:lpstr>
      <vt:lpstr>Wingdings</vt:lpstr>
      <vt:lpstr>Transport</vt:lpstr>
      <vt:lpstr>Bitmap Image</vt:lpstr>
      <vt:lpstr> Analyse et gestion de risque Risk Analysis and Management  Semaine 4 : Méthodes d’analyse de risque (partie II)  Exercices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du règlement sur les mesures d'économie d'énergie dans le domaine du bâtiment</dc:title>
  <dc:subject>Vers un bâtiment confortable et énergétiquement optimal</dc:subject>
  <dc:creator>Pierre-André Haldi</dc:creator>
  <cp:lastModifiedBy>Defert, Raphael</cp:lastModifiedBy>
  <cp:revision>1189</cp:revision>
  <cp:lastPrinted>2023-11-29T16:09:14Z</cp:lastPrinted>
  <dcterms:created xsi:type="dcterms:W3CDTF">1995-06-17T23:31:02Z</dcterms:created>
  <dcterms:modified xsi:type="dcterms:W3CDTF">2025-12-07T23:05:25Z</dcterms:modified>
</cp:coreProperties>
</file>